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Lst>
  <p:sldSz cy="5143500" cx="9144000"/>
  <p:notesSz cx="6858000" cy="9144000"/>
  <p:embeddedFontLst>
    <p:embeddedFont>
      <p:font typeface="Proxima Nova"/>
      <p:regular r:id="rId71"/>
      <p:bold r:id="rId72"/>
      <p:italic r:id="rId73"/>
      <p:boldItalic r:id="rId74"/>
    </p:embeddedFont>
    <p:embeddedFont>
      <p:font typeface="Roboto"/>
      <p:regular r:id="rId75"/>
      <p:bold r:id="rId76"/>
      <p:italic r:id="rId77"/>
      <p:boldItalic r:id="rId78"/>
    </p:embeddedFont>
    <p:embeddedFont>
      <p:font typeface="Helvetica Neue"/>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chael Geamanu (B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59C64F-2D9E-457C-93FA-2D57CD432762}">
  <a:tblStyle styleId="{5959C64F-2D9E-457C-93FA-2D57CD43276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DCA9B36-DE9E-471E-96B8-EC75769A4982}" styleName="Table_1">
    <a:wholeTbl>
      <a:tcTxStyle b="off" i="off">
        <a:font>
          <a:latin typeface="Verdana"/>
          <a:ea typeface="Verdana"/>
          <a:cs typeface="Verdana"/>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fill>
          <a:solidFill>
            <a:srgbClr val="F2F2F2"/>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n" i="off"/>
      <a:tcStyle>
        <a:fill>
          <a:solidFill>
            <a:srgbClr val="002395"/>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bold.fntdata"/><Relationship Id="rId82" Type="http://schemas.openxmlformats.org/officeDocument/2006/relationships/font" Target="fonts/HelveticaNeue-boldItalic.fntdata"/><Relationship Id="rId81"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3.xml"/><Relationship Id="rId75" Type="http://schemas.openxmlformats.org/officeDocument/2006/relationships/font" Target="fonts/Roboto-regular.fntdata"/><Relationship Id="rId30" Type="http://schemas.openxmlformats.org/officeDocument/2006/relationships/slide" Target="slides/slide22.xml"/><Relationship Id="rId74" Type="http://schemas.openxmlformats.org/officeDocument/2006/relationships/font" Target="fonts/ProximaNova-boldItalic.fntdata"/><Relationship Id="rId33" Type="http://schemas.openxmlformats.org/officeDocument/2006/relationships/slide" Target="slides/slide25.xml"/><Relationship Id="rId77" Type="http://schemas.openxmlformats.org/officeDocument/2006/relationships/font" Target="fonts/Roboto-italic.fntdata"/><Relationship Id="rId32" Type="http://schemas.openxmlformats.org/officeDocument/2006/relationships/slide" Target="slides/slide24.xml"/><Relationship Id="rId76" Type="http://schemas.openxmlformats.org/officeDocument/2006/relationships/font" Target="fonts/Roboto-bold.fntdata"/><Relationship Id="rId35" Type="http://schemas.openxmlformats.org/officeDocument/2006/relationships/slide" Target="slides/slide27.xml"/><Relationship Id="rId79" Type="http://schemas.openxmlformats.org/officeDocument/2006/relationships/font" Target="fonts/HelveticaNeue-regular.fntdata"/><Relationship Id="rId34" Type="http://schemas.openxmlformats.org/officeDocument/2006/relationships/slide" Target="slides/slide26.xml"/><Relationship Id="rId78" Type="http://schemas.openxmlformats.org/officeDocument/2006/relationships/font" Target="fonts/Roboto-boldItalic.fntdata"/><Relationship Id="rId71" Type="http://schemas.openxmlformats.org/officeDocument/2006/relationships/font" Target="fonts/ProximaNova-regular.fntdata"/><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16T12:59:09.813">
    <p:pos x="3221" y="1536"/>
    <p:text>Add link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298" name="Google Shape;29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303" name="Google Shape;30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327" name="Google Shape;327;p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335" name="Google Shape;33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solidFill>
                <a:srgbClr val="373636"/>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384" name="Google Shape;38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 name="Google Shape;39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
        <p:nvSpPr>
          <p:cNvPr id="206" name="Google Shape;20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410" name="Google Shape;410;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427" name="Google Shape;42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454" name="Google Shape;45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459" name="Google Shape;45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8c04a5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e8c04a5c5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8c04a5c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e8c04a5c5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8c04a5c5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e8c04a5c5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
        <p:nvSpPr>
          <p:cNvPr id="212" name="Google Shape;21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8c04a5c5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e8c04a5c50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e8c04a5c5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e8c04a5c50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6d63dd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b86d63dd4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Anthony</a:t>
            </a:r>
            <a:endParaRPr/>
          </a:p>
        </p:txBody>
      </p:sp>
      <p:sp>
        <p:nvSpPr>
          <p:cNvPr id="561" name="Google Shape;56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chemeClr val="dk1"/>
                </a:solidFill>
              </a:rPr>
              <a:t>Anthony</a:t>
            </a:r>
            <a:endParaRPr/>
          </a:p>
        </p:txBody>
      </p:sp>
      <p:sp>
        <p:nvSpPr>
          <p:cNvPr id="587" name="Google Shape;58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chemeClr val="dk1"/>
                </a:solidFill>
              </a:rPr>
              <a:t>Anthony</a:t>
            </a:r>
            <a:endParaRPr/>
          </a:p>
        </p:txBody>
      </p:sp>
      <p:sp>
        <p:nvSpPr>
          <p:cNvPr id="593" name="Google Shape;59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
        <p:nvSpPr>
          <p:cNvPr id="231" name="Google Shape;23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6ff35a887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chemeClr val="dk1"/>
                </a:solidFill>
              </a:rPr>
              <a:t>Anthony</a:t>
            </a:r>
            <a:endParaRPr/>
          </a:p>
        </p:txBody>
      </p:sp>
      <p:sp>
        <p:nvSpPr>
          <p:cNvPr id="606" name="Google Shape;606;ge6ff35a887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chemeClr val="dk1"/>
                </a:solidFill>
              </a:rPr>
              <a:t>Anthony</a:t>
            </a:r>
            <a:endParaRPr>
              <a:solidFill>
                <a:srgbClr val="373636"/>
              </a:solidFill>
            </a:endParaRPr>
          </a:p>
        </p:txBody>
      </p:sp>
      <p:sp>
        <p:nvSpPr>
          <p:cNvPr id="626" name="Google Shape;62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chemeClr val="dk1"/>
                </a:solidFill>
              </a:rPr>
              <a:t>Anthony</a:t>
            </a:r>
            <a:endParaRPr/>
          </a:p>
        </p:txBody>
      </p:sp>
      <p:sp>
        <p:nvSpPr>
          <p:cNvPr id="640" name="Google Shape;640;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9" name="Google Shape;649;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
        <p:nvSpPr>
          <p:cNvPr id="656" name="Google Shape;65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chemeClr val="dk1"/>
                </a:solidFill>
              </a:rPr>
              <a:t>Michiel</a:t>
            </a:r>
            <a:endParaRPr/>
          </a:p>
        </p:txBody>
      </p:sp>
      <p:sp>
        <p:nvSpPr>
          <p:cNvPr id="688" name="Google Shape;688;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e6ff35a887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Michiel</a:t>
            </a:r>
            <a:endParaRPr/>
          </a:p>
        </p:txBody>
      </p:sp>
      <p:sp>
        <p:nvSpPr>
          <p:cNvPr id="700" name="Google Shape;700;ge6ff35a88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chemeClr val="dk1"/>
                </a:solidFill>
              </a:rPr>
              <a:t>Michiel</a:t>
            </a:r>
            <a:endParaRPr/>
          </a:p>
        </p:txBody>
      </p:sp>
      <p:sp>
        <p:nvSpPr>
          <p:cNvPr id="730" name="Google Shape;73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BE"/>
              <a:t>Michiel</a:t>
            </a:r>
            <a:endParaRPr/>
          </a:p>
        </p:txBody>
      </p:sp>
      <p:sp>
        <p:nvSpPr>
          <p:cNvPr id="237" name="Google Shape;23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43" name="Google Shape;743;p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50" name="Google Shape;750;p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67" name="Google Shape;767;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82" name="Google Shape;78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92" name="Google Shape;79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05" name="Google Shape;80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21" name="Google Shape;821;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28" name="Google Shape;82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259" name="Google Shape;25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835" name="Google Shape;83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6ff35a887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e6ff35a887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ppt/slideLayouts/ppt/slides/slide3.xml" TargetMode="Externa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gif"/><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chemeClr val="lt1"/>
        </a:solidFill>
      </p:bgPr>
    </p:bg>
    <p:spTree>
      <p:nvGrpSpPr>
        <p:cNvPr id="11" name="Shape 11"/>
        <p:cNvGrpSpPr/>
        <p:nvPr/>
      </p:nvGrpSpPr>
      <p:grpSpPr>
        <a:xfrm>
          <a:off x="0" y="0"/>
          <a:ext cx="0" cy="0"/>
          <a:chOff x="0" y="0"/>
          <a:chExt cx="0" cy="0"/>
        </a:xfrm>
      </p:grpSpPr>
      <p:sp>
        <p:nvSpPr>
          <p:cNvPr id="12" name="Google Shape;12;p2"/>
          <p:cNvSpPr/>
          <p:nvPr/>
        </p:nvSpPr>
        <p:spPr>
          <a:xfrm>
            <a:off x="-2" y="0"/>
            <a:ext cx="1118154" cy="2221396"/>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49949" t="0"/>
          <a:stretch/>
        </p:blipFill>
        <p:spPr>
          <a:xfrm>
            <a:off x="3001450" y="828800"/>
            <a:ext cx="6142551" cy="43147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56" name="Shape 56"/>
        <p:cNvGrpSpPr/>
        <p:nvPr/>
      </p:nvGrpSpPr>
      <p:grpSpPr>
        <a:xfrm>
          <a:off x="0" y="0"/>
          <a:ext cx="0" cy="0"/>
          <a:chOff x="0" y="0"/>
          <a:chExt cx="0" cy="0"/>
        </a:xfrm>
      </p:grpSpPr>
      <p:sp>
        <p:nvSpPr>
          <p:cNvPr id="57" name="Google Shape;57;p1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8" name="Google Shape;58;p11"/>
          <p:cNvSpPr txBox="1"/>
          <p:nvPr>
            <p:ph type="title"/>
          </p:nvPr>
        </p:nvSpPr>
        <p:spPr>
          <a:xfrm>
            <a:off x="628651" y="273845"/>
            <a:ext cx="7886700" cy="738264"/>
          </a:xfrm>
          <a:prstGeom prst="rect">
            <a:avLst/>
          </a:prstGeom>
          <a:noFill/>
          <a:ln>
            <a:noFill/>
          </a:ln>
        </p:spPr>
        <p:txBody>
          <a:bodyPr anchorCtr="0" anchor="t" bIns="45700" lIns="91425" spcFirstLastPara="1" rIns="91425" wrap="square" tIns="457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61" name="Google Shape;61;p11"/>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62" name="Shape 62"/>
        <p:cNvGrpSpPr/>
        <p:nvPr/>
      </p:nvGrpSpPr>
      <p:grpSpPr>
        <a:xfrm>
          <a:off x="0" y="0"/>
          <a:ext cx="0" cy="0"/>
          <a:chOff x="0" y="0"/>
          <a:chExt cx="0" cy="0"/>
        </a:xfrm>
      </p:grpSpPr>
      <p:sp>
        <p:nvSpPr>
          <p:cNvPr id="63" name="Google Shape;63;p12"/>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4" name="Google Shape;64;p12"/>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2"/>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2"/>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7" name="Google Shape;67;p12"/>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68" name="Google Shape;68;p12"/>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69" name="Shape 69"/>
        <p:cNvGrpSpPr/>
        <p:nvPr/>
      </p:nvGrpSpPr>
      <p:grpSpPr>
        <a:xfrm>
          <a:off x="0" y="0"/>
          <a:ext cx="0" cy="0"/>
          <a:chOff x="0" y="0"/>
          <a:chExt cx="0" cy="0"/>
        </a:xfrm>
      </p:grpSpPr>
      <p:sp>
        <p:nvSpPr>
          <p:cNvPr id="70" name="Google Shape;70;p13"/>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1" name="Google Shape;71;p13"/>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4" name="Google Shape;74;p14"/>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 name="Google Shape;75;p1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76" name="Shape 76"/>
        <p:cNvGrpSpPr/>
        <p:nvPr/>
      </p:nvGrpSpPr>
      <p:grpSpPr>
        <a:xfrm>
          <a:off x="0" y="0"/>
          <a:ext cx="0" cy="0"/>
          <a:chOff x="0" y="0"/>
          <a:chExt cx="0" cy="0"/>
        </a:xfrm>
      </p:grpSpPr>
      <p:sp>
        <p:nvSpPr>
          <p:cNvPr id="77" name="Google Shape;77;p15"/>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78" name="Google Shape;78;p15"/>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 name="Google Shape;79;p1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80" name="Shape 80"/>
        <p:cNvGrpSpPr/>
        <p:nvPr/>
      </p:nvGrpSpPr>
      <p:grpSpPr>
        <a:xfrm>
          <a:off x="0" y="0"/>
          <a:ext cx="0" cy="0"/>
          <a:chOff x="0" y="0"/>
          <a:chExt cx="0" cy="0"/>
        </a:xfrm>
      </p:grpSpPr>
      <p:sp>
        <p:nvSpPr>
          <p:cNvPr id="81" name="Google Shape;81;p16"/>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6"/>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83" name="Google Shape;83;p16"/>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4" name="Google Shape;84;p16"/>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87" name="Shape 87"/>
        <p:cNvGrpSpPr/>
        <p:nvPr/>
      </p:nvGrpSpPr>
      <p:grpSpPr>
        <a:xfrm>
          <a:off x="0" y="0"/>
          <a:ext cx="0" cy="0"/>
          <a:chOff x="0" y="0"/>
          <a:chExt cx="0" cy="0"/>
        </a:xfrm>
      </p:grpSpPr>
      <p:sp>
        <p:nvSpPr>
          <p:cNvPr id="88" name="Google Shape;88;p17"/>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400"/>
              <a:buNone/>
              <a:defRPr/>
            </a:lvl1pPr>
            <a:lvl2pPr indent="-304800" lvl="1" marL="914400" algn="l">
              <a:lnSpc>
                <a:spcPct val="120000"/>
              </a:lnSpc>
              <a:spcBef>
                <a:spcPts val="0"/>
              </a:spcBef>
              <a:spcAft>
                <a:spcPts val="0"/>
              </a:spcAft>
              <a:buClr>
                <a:schemeClr val="dk1"/>
              </a:buClr>
              <a:buSzPts val="1200"/>
              <a:buChar char="•"/>
              <a:defRPr/>
            </a:lvl2pPr>
            <a:lvl3pPr indent="-298450" lvl="2" marL="1371600" algn="l">
              <a:lnSpc>
                <a:spcPct val="120000"/>
              </a:lnSpc>
              <a:spcBef>
                <a:spcPts val="0"/>
              </a:spcBef>
              <a:spcAft>
                <a:spcPts val="0"/>
              </a:spcAft>
              <a:buClr>
                <a:schemeClr val="dk1"/>
              </a:buClr>
              <a:buSzPts val="1100"/>
              <a:buChar char="°"/>
              <a:defRPr/>
            </a:lvl3pPr>
            <a:lvl4pPr indent="-317500" lvl="3" marL="1828800" algn="l">
              <a:lnSpc>
                <a:spcPct val="120000"/>
              </a:lnSpc>
              <a:spcBef>
                <a:spcPts val="0"/>
              </a:spcBef>
              <a:spcAft>
                <a:spcPts val="0"/>
              </a:spcAft>
              <a:buClr>
                <a:schemeClr val="dk1"/>
              </a:buClr>
              <a:buSzPts val="1400"/>
              <a:buChar char="•"/>
              <a:defRPr/>
            </a:lvl4pPr>
            <a:lvl5pPr indent="-317500" lvl="4" marL="2286000" algn="l">
              <a:lnSpc>
                <a:spcPct val="120000"/>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9" name="Google Shape;89;p17"/>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90" name="Google Shape;90;p17"/>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91" name="Google Shape;91;p17">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92" name="Google Shape;92;p17"/>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3434" l="760" r="6440" t="1398"/>
          <a:stretch/>
        </p:blipFill>
        <p:spPr>
          <a:xfrm>
            <a:off x="323527" y="-1"/>
            <a:ext cx="8820474" cy="5143501"/>
          </a:xfrm>
          <a:prstGeom prst="rect">
            <a:avLst/>
          </a:prstGeom>
          <a:noFill/>
          <a:ln>
            <a:noFill/>
          </a:ln>
        </p:spPr>
      </p:pic>
      <p:sp>
        <p:nvSpPr>
          <p:cNvPr id="101" name="Google Shape;101;p19"/>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102" name="Google Shape;102;p19"/>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103" name="Shape 103"/>
        <p:cNvGrpSpPr/>
        <p:nvPr/>
      </p:nvGrpSpPr>
      <p:grpSpPr>
        <a:xfrm>
          <a:off x="0" y="0"/>
          <a:ext cx="0" cy="0"/>
          <a:chOff x="0" y="0"/>
          <a:chExt cx="0" cy="0"/>
        </a:xfrm>
      </p:grpSpPr>
      <p:sp>
        <p:nvSpPr>
          <p:cNvPr id="104" name="Google Shape;104;p2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05" name="Google Shape;105;p2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6" name="Google Shape;106;p20"/>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07" name="Google Shape;107;p2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08" name="Google Shape;108;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109" name="Shape 109"/>
        <p:cNvGrpSpPr/>
        <p:nvPr/>
      </p:nvGrpSpPr>
      <p:grpSpPr>
        <a:xfrm>
          <a:off x="0" y="0"/>
          <a:ext cx="0" cy="0"/>
          <a:chOff x="0" y="0"/>
          <a:chExt cx="0" cy="0"/>
        </a:xfrm>
      </p:grpSpPr>
      <p:sp>
        <p:nvSpPr>
          <p:cNvPr id="110" name="Google Shape;110;p21"/>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111" name="Google Shape;111;p21"/>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12" name="Google Shape;112;p2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13" name="Google Shape;113;p2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4" name="Shape 14"/>
        <p:cNvGrpSpPr/>
        <p:nvPr/>
      </p:nvGrpSpPr>
      <p:grpSpPr>
        <a:xfrm>
          <a:off x="0" y="0"/>
          <a:ext cx="0" cy="0"/>
          <a:chOff x="0" y="0"/>
          <a:chExt cx="0" cy="0"/>
        </a:xfrm>
      </p:grpSpPr>
      <p:sp>
        <p:nvSpPr>
          <p:cNvPr id="15" name="Google Shape;15;p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14" name="Shape 114"/>
        <p:cNvGrpSpPr/>
        <p:nvPr/>
      </p:nvGrpSpPr>
      <p:grpSpPr>
        <a:xfrm>
          <a:off x="0" y="0"/>
          <a:ext cx="0" cy="0"/>
          <a:chOff x="0" y="0"/>
          <a:chExt cx="0" cy="0"/>
        </a:xfrm>
      </p:grpSpPr>
      <p:sp>
        <p:nvSpPr>
          <p:cNvPr id="115" name="Google Shape;115;p2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16" name="Google Shape;116;p2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17" name="Google Shape;117;p22"/>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18" name="Google Shape;118;p2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19" name="Google Shape;119;p2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20" name="Shape 120"/>
        <p:cNvGrpSpPr/>
        <p:nvPr/>
      </p:nvGrpSpPr>
      <p:grpSpPr>
        <a:xfrm>
          <a:off x="0" y="0"/>
          <a:ext cx="0" cy="0"/>
          <a:chOff x="0" y="0"/>
          <a:chExt cx="0" cy="0"/>
        </a:xfrm>
      </p:grpSpPr>
      <p:sp>
        <p:nvSpPr>
          <p:cNvPr id="121" name="Google Shape;121;p23"/>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3"/>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123" name="Google Shape;123;p23"/>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124" name="Shape 124"/>
        <p:cNvGrpSpPr/>
        <p:nvPr/>
      </p:nvGrpSpPr>
      <p:grpSpPr>
        <a:xfrm>
          <a:off x="0" y="0"/>
          <a:ext cx="0" cy="0"/>
          <a:chOff x="0" y="0"/>
          <a:chExt cx="0" cy="0"/>
        </a:xfrm>
      </p:grpSpPr>
      <p:sp>
        <p:nvSpPr>
          <p:cNvPr id="125" name="Google Shape;125;p24"/>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126" name="Google Shape;126;p24"/>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127" name="Google Shape;127;p24"/>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28" name="Shape 128"/>
        <p:cNvGrpSpPr/>
        <p:nvPr/>
      </p:nvGrpSpPr>
      <p:grpSpPr>
        <a:xfrm>
          <a:off x="0" y="0"/>
          <a:ext cx="0" cy="0"/>
          <a:chOff x="0" y="0"/>
          <a:chExt cx="0" cy="0"/>
        </a:xfrm>
      </p:grpSpPr>
      <p:sp>
        <p:nvSpPr>
          <p:cNvPr id="129" name="Google Shape;129;p2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130" name="Shape 130"/>
        <p:cNvGrpSpPr/>
        <p:nvPr/>
      </p:nvGrpSpPr>
      <p:grpSpPr>
        <a:xfrm>
          <a:off x="0" y="0"/>
          <a:ext cx="0" cy="0"/>
          <a:chOff x="0" y="0"/>
          <a:chExt cx="0" cy="0"/>
        </a:xfrm>
      </p:grpSpPr>
      <p:sp>
        <p:nvSpPr>
          <p:cNvPr id="131" name="Google Shape;131;p26"/>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2" name="Google Shape;132;p26"/>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34" name="Shape 134"/>
        <p:cNvGrpSpPr/>
        <p:nvPr/>
      </p:nvGrpSpPr>
      <p:grpSpPr>
        <a:xfrm>
          <a:off x="0" y="0"/>
          <a:ext cx="0" cy="0"/>
          <a:chOff x="0" y="0"/>
          <a:chExt cx="0" cy="0"/>
        </a:xfrm>
      </p:grpSpPr>
      <p:sp>
        <p:nvSpPr>
          <p:cNvPr id="135" name="Google Shape;135;p27"/>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136" name="Google Shape;136;p27"/>
          <p:cNvPicPr preferRelativeResize="0"/>
          <p:nvPr/>
        </p:nvPicPr>
        <p:blipFill rotWithShape="1">
          <a:blip r:embed="rId2">
            <a:alphaModFix/>
          </a:blip>
          <a:srcRect b="0" l="0" r="9180" t="0"/>
          <a:stretch/>
        </p:blipFill>
        <p:spPr>
          <a:xfrm>
            <a:off x="2925467" y="0"/>
            <a:ext cx="6218532"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137" name="Shape 137"/>
        <p:cNvGrpSpPr/>
        <p:nvPr/>
      </p:nvGrpSpPr>
      <p:grpSpPr>
        <a:xfrm>
          <a:off x="0" y="0"/>
          <a:ext cx="0" cy="0"/>
          <a:chOff x="0" y="0"/>
          <a:chExt cx="0" cy="0"/>
        </a:xfrm>
      </p:grpSpPr>
      <p:sp>
        <p:nvSpPr>
          <p:cNvPr id="138" name="Google Shape;138;p28"/>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8"/>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40" name="Google Shape;140;p28"/>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41" name="Google Shape;141;p28"/>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42" name="Google Shape;142;p28"/>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143" name="Shape 143"/>
        <p:cNvGrpSpPr/>
        <p:nvPr/>
      </p:nvGrpSpPr>
      <p:grpSpPr>
        <a:xfrm>
          <a:off x="0" y="0"/>
          <a:ext cx="0" cy="0"/>
          <a:chOff x="0" y="0"/>
          <a:chExt cx="0" cy="0"/>
        </a:xfrm>
      </p:grpSpPr>
      <p:sp>
        <p:nvSpPr>
          <p:cNvPr id="144" name="Google Shape;144;p29"/>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9"/>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46" name="Google Shape;146;p29"/>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47" name="Google Shape;147;p29"/>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48" name="Google Shape;148;p29"/>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49" name="Shape 149"/>
        <p:cNvGrpSpPr/>
        <p:nvPr/>
      </p:nvGrpSpPr>
      <p:grpSpPr>
        <a:xfrm>
          <a:off x="0" y="0"/>
          <a:ext cx="0" cy="0"/>
          <a:chOff x="0" y="0"/>
          <a:chExt cx="0" cy="0"/>
        </a:xfrm>
      </p:grpSpPr>
      <p:sp>
        <p:nvSpPr>
          <p:cNvPr id="150" name="Google Shape;150;p3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1" name="Google Shape;151;p30"/>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154" name="Google Shape;154;p3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155" name="Shape 155"/>
        <p:cNvGrpSpPr/>
        <p:nvPr/>
      </p:nvGrpSpPr>
      <p:grpSpPr>
        <a:xfrm>
          <a:off x="0" y="0"/>
          <a:ext cx="0" cy="0"/>
          <a:chOff x="0" y="0"/>
          <a:chExt cx="0" cy="0"/>
        </a:xfrm>
      </p:grpSpPr>
      <p:sp>
        <p:nvSpPr>
          <p:cNvPr id="156" name="Google Shape;156;p31"/>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157" name="Google Shape;157;p31"/>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6" name="Shape 16"/>
        <p:cNvGrpSpPr/>
        <p:nvPr/>
      </p:nvGrpSpPr>
      <p:grpSpPr>
        <a:xfrm>
          <a:off x="0" y="0"/>
          <a:ext cx="0" cy="0"/>
          <a:chOff x="0" y="0"/>
          <a:chExt cx="0" cy="0"/>
        </a:xfrm>
      </p:grpSpPr>
      <p:sp>
        <p:nvSpPr>
          <p:cNvPr id="17" name="Google Shape;17;p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8" name="Google Shape;18;p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9" name="Google Shape;19;p4"/>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0" name="Google Shape;20;p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1" name="Google Shape;21;p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58" name="Shape 158"/>
        <p:cNvGrpSpPr/>
        <p:nvPr/>
      </p:nvGrpSpPr>
      <p:grpSpPr>
        <a:xfrm>
          <a:off x="0" y="0"/>
          <a:ext cx="0" cy="0"/>
          <a:chOff x="0" y="0"/>
          <a:chExt cx="0" cy="0"/>
        </a:xfrm>
      </p:grpSpPr>
      <p:sp>
        <p:nvSpPr>
          <p:cNvPr id="159" name="Google Shape;159;p3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60" name="Google Shape;160;p3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61" name="Google Shape;161;p3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62" name="Google Shape;162;p3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63" name="Google Shape;163;p3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64" name="Google Shape;164;p3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65" name="Shape 165"/>
        <p:cNvGrpSpPr/>
        <p:nvPr/>
      </p:nvGrpSpPr>
      <p:grpSpPr>
        <a:xfrm>
          <a:off x="0" y="0"/>
          <a:ext cx="0" cy="0"/>
          <a:chOff x="0" y="0"/>
          <a:chExt cx="0" cy="0"/>
        </a:xfrm>
      </p:grpSpPr>
      <p:sp>
        <p:nvSpPr>
          <p:cNvPr id="166" name="Google Shape;166;p3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67" name="Google Shape;167;p3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nl-BE"/>
              <a:t>‹#›</a:t>
            </a:fld>
            <a:endParaRPr/>
          </a:p>
        </p:txBody>
      </p:sp>
      <p:pic>
        <p:nvPicPr>
          <p:cNvPr id="168" name="Google Shape;168;p3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69" name="Google Shape;169;p3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0" name="Google Shape;170;p3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71" name="Google Shape;171;p3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72" name="Shape 172"/>
        <p:cNvGrpSpPr/>
        <p:nvPr/>
      </p:nvGrpSpPr>
      <p:grpSpPr>
        <a:xfrm>
          <a:off x="0" y="0"/>
          <a:ext cx="0" cy="0"/>
          <a:chOff x="0" y="0"/>
          <a:chExt cx="0" cy="0"/>
        </a:xfrm>
      </p:grpSpPr>
      <p:pic>
        <p:nvPicPr>
          <p:cNvPr descr="VLA_verbeeldingwerkt_kader.png" id="173" name="Google Shape;173;p3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74" name="Google Shape;174;p3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5" name="Google Shape;175;p3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76" name="Google Shape;176;p3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77" name="Shape 177"/>
        <p:cNvGrpSpPr/>
        <p:nvPr/>
      </p:nvGrpSpPr>
      <p:grpSpPr>
        <a:xfrm>
          <a:off x="0" y="0"/>
          <a:ext cx="0" cy="0"/>
          <a:chOff x="0" y="0"/>
          <a:chExt cx="0" cy="0"/>
        </a:xfrm>
      </p:grpSpPr>
      <p:pic>
        <p:nvPicPr>
          <p:cNvPr id="178" name="Google Shape;178;p3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79" name="Google Shape;179;p3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80" name="Google Shape;180;p3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81" name="Google Shape;181;p3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82" name="Google Shape;182;p3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83" name="Google Shape;183;p3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84" name="Shape 184"/>
        <p:cNvGrpSpPr/>
        <p:nvPr/>
      </p:nvGrpSpPr>
      <p:grpSpPr>
        <a:xfrm>
          <a:off x="0" y="0"/>
          <a:ext cx="0" cy="0"/>
          <a:chOff x="0" y="0"/>
          <a:chExt cx="0" cy="0"/>
        </a:xfrm>
      </p:grpSpPr>
      <p:sp>
        <p:nvSpPr>
          <p:cNvPr id="185" name="Google Shape;185;p36"/>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86" name="Google Shape;186;p36"/>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36"/>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36"/>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89" name="Google Shape;189;p36"/>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90" name="Google Shape;190;p36"/>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2" name="Shape 22"/>
        <p:cNvGrpSpPr/>
        <p:nvPr/>
      </p:nvGrpSpPr>
      <p:grpSpPr>
        <a:xfrm>
          <a:off x="0" y="0"/>
          <a:ext cx="0" cy="0"/>
          <a:chOff x="0" y="0"/>
          <a:chExt cx="0" cy="0"/>
        </a:xfrm>
      </p:grpSpPr>
      <p:sp>
        <p:nvSpPr>
          <p:cNvPr id="23" name="Google Shape;23;p5"/>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25" name="Google Shape;25;p5"/>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3433" l="763" r="6439" t="1399"/>
          <a:stretch/>
        </p:blipFill>
        <p:spPr>
          <a:xfrm>
            <a:off x="323527" y="-1"/>
            <a:ext cx="8820473" cy="5143501"/>
          </a:xfrm>
          <a:prstGeom prst="rect">
            <a:avLst/>
          </a:prstGeom>
          <a:noFill/>
          <a:ln>
            <a:noFill/>
          </a:ln>
        </p:spPr>
      </p:pic>
      <p:sp>
        <p:nvSpPr>
          <p:cNvPr id="28" name="Google Shape;28;p6"/>
          <p:cNvSpPr txBox="1"/>
          <p:nvPr>
            <p:ph idx="1" type="subTitle"/>
          </p:nvPr>
        </p:nvSpPr>
        <p:spPr>
          <a:xfrm>
            <a:off x="1813992" y="3705876"/>
            <a:ext cx="6858000" cy="1241822"/>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29" name="Google Shape;29;p6"/>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30" name="Shape 30"/>
        <p:cNvGrpSpPr/>
        <p:nvPr/>
      </p:nvGrpSpPr>
      <p:grpSpPr>
        <a:xfrm>
          <a:off x="0" y="0"/>
          <a:ext cx="0" cy="0"/>
          <a:chOff x="0" y="0"/>
          <a:chExt cx="0" cy="0"/>
        </a:xfrm>
      </p:grpSpPr>
      <p:sp>
        <p:nvSpPr>
          <p:cNvPr id="31" name="Google Shape;31;p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2" name="Google Shape;32;p7"/>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3" name="Google Shape;33;p7"/>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34" name="Google Shape;34;p7"/>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5" name="Google Shape;35;p7"/>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6" name="Google Shape;36;p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7" name="Shape 37"/>
        <p:cNvGrpSpPr/>
        <p:nvPr/>
      </p:nvGrpSpPr>
      <p:grpSpPr>
        <a:xfrm>
          <a:off x="0" y="0"/>
          <a:ext cx="0" cy="0"/>
          <a:chOff x="0" y="0"/>
          <a:chExt cx="0" cy="0"/>
        </a:xfrm>
      </p:grpSpPr>
      <p:sp>
        <p:nvSpPr>
          <p:cNvPr id="38" name="Google Shape;38;p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9" name="Google Shape;39;p8"/>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nl-BE"/>
              <a:t>‹#›</a:t>
            </a:fld>
            <a:endParaRPr/>
          </a:p>
        </p:txBody>
      </p:sp>
      <p:pic>
        <p:nvPicPr>
          <p:cNvPr id="40" name="Google Shape;40;p8"/>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41" name="Google Shape;41;p8"/>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2" name="Google Shape;42;p8"/>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3" name="Google Shape;43;p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4" name="Shape 44"/>
        <p:cNvGrpSpPr/>
        <p:nvPr/>
      </p:nvGrpSpPr>
      <p:grpSpPr>
        <a:xfrm>
          <a:off x="0" y="0"/>
          <a:ext cx="0" cy="0"/>
          <a:chOff x="0" y="0"/>
          <a:chExt cx="0" cy="0"/>
        </a:xfrm>
      </p:grpSpPr>
      <p:pic>
        <p:nvPicPr>
          <p:cNvPr descr="VLA_verbeeldingwerkt_kader.png" id="45" name="Google Shape;45;p9"/>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46" name="Google Shape;46;p9"/>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7" name="Google Shape;47;p9"/>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48" name="Google Shape;48;p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49"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51" name="Google Shape;51;p1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52" name="Google Shape;52;p1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3" name="Google Shape;53;p10"/>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54" name="Google Shape;54;p10"/>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55" name="Google Shape;55;p1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3.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7" name="Google Shape;7;p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8" name="Google Shape;8;p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95" name="Google Shape;95;p1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96" name="Google Shape;96;p1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7" name="Google Shape;97;p1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8" name="Google Shape;98;p1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hyperlink" Target="https://overheid.vlaanderen.be/opleiding/oslo-trapeze?_cldee=a2V2aW4uaGFsZXlkdEB2bGFhbmRlcmVuLmJl&amp;recipientid=contact-6ce4a8517dd3e811a972000d3ab98582-989da9acbb4241e4829946d2e8a0e828&amp;esid=a14015bf-09d4-eb11-bacc-000d3adccc1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hyperlink" Target="http://data.vlaanderen.b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ata.vlaanderen.be/doc/applicatieprofiel/organisatie-basis/" TargetMode="External"/><Relationship Id="rId4" Type="http://schemas.openxmlformats.org/officeDocument/2006/relationships/hyperlink" Target="https://data.vlaanderen.be/ns/organisatie" TargetMode="External"/><Relationship Id="rId5"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hyperlink" Target="https://kantarainitiative.org/download/7902/" TargetMode="External"/><Relationship Id="rId5"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pvcg.github.io/dpv/" TargetMode="External"/><Relationship Id="rId4" Type="http://schemas.openxmlformats.org/officeDocument/2006/relationships/image" Target="../media/image49.png"/><Relationship Id="rId5"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pvcg.github.io/dpv/" TargetMode="External"/><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1.png"/></Relationships>
</file>

<file path=ppt/slides/_rels/slide30.xml.rels><?xml version="1.0" encoding="UTF-8" standalone="yes"?><Relationships xmlns="http://schemas.openxmlformats.org/package/2006/relationships"><Relationship Id="rId11" Type="http://schemas.openxmlformats.org/officeDocument/2006/relationships/hyperlink" Target="https://ec.europa.eu/eurostat/ramon/nomenclatures/index.cfm?TargetUrl=LST_NOM_DTL&amp;StrNom=NACE_REV2" TargetMode="External"/><Relationship Id="rId10" Type="http://schemas.openxmlformats.org/officeDocument/2006/relationships/hyperlink" Target="https://ec.europa.eu/eurostat/ramon/nomenclatures/index.cfm?TargetUrl=LST_NOM_DTL&amp;StrNom=NACE_REV2" TargetMode="External"/><Relationship Id="rId13" Type="http://schemas.openxmlformats.org/officeDocument/2006/relationships/hyperlink" Target="https://ec.europa.eu/eurostat/ramon/nomenclatures/index.cfm?TargetUrl=LST_NOM_DTL&amp;StrNom=NACE_REV2" TargetMode="External"/><Relationship Id="rId12" Type="http://schemas.openxmlformats.org/officeDocument/2006/relationships/hyperlink" Target="https://ec.europa.eu/eurostat/ramon/nomenclatures/index.cfm?TargetUrl=LST_NOM_DTL&amp;StrNom=NACE_REV2"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pvcg.github.io/dpv/" TargetMode="External"/><Relationship Id="rId4" Type="http://schemas.openxmlformats.org/officeDocument/2006/relationships/hyperlink" Target="https://enterprivacy.com/wp-content/uploads/2018/09/Categories-of-Personal-Information.pdf" TargetMode="External"/><Relationship Id="rId9" Type="http://schemas.openxmlformats.org/officeDocument/2006/relationships/hyperlink" Target="https://unstats.un.org/unsd/classifications" TargetMode="External"/><Relationship Id="rId15" Type="http://schemas.openxmlformats.org/officeDocument/2006/relationships/hyperlink" Target="https://www.census.gov/eos/www/naics/" TargetMode="External"/><Relationship Id="rId14" Type="http://schemas.openxmlformats.org/officeDocument/2006/relationships/hyperlink" Target="https://www.census.gov/eos/www/naics/" TargetMode="External"/><Relationship Id="rId16" Type="http://schemas.openxmlformats.org/officeDocument/2006/relationships/image" Target="../media/image50.png"/><Relationship Id="rId5" Type="http://schemas.openxmlformats.org/officeDocument/2006/relationships/hyperlink" Target="https://enterprivacy.com/wp-content/uploads/2018/09/Categories-of-Personal-Information.pdf" TargetMode="External"/><Relationship Id="rId6" Type="http://schemas.openxmlformats.org/officeDocument/2006/relationships/hyperlink" Target="https://www.msci.com/gics" TargetMode="External"/><Relationship Id="rId7" Type="http://schemas.openxmlformats.org/officeDocument/2006/relationships/hyperlink" Target="https://www.msci.com/gics" TargetMode="External"/><Relationship Id="rId8" Type="http://schemas.openxmlformats.org/officeDocument/2006/relationships/hyperlink" Target="https://unstats.un.org/unsd/classification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w3.org/TR/odrl-model/" TargetMode="External"/><Relationship Id="rId4" Type="http://schemas.openxmlformats.org/officeDocument/2006/relationships/image" Target="../media/image50.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openscience.adaptcentre.ie/ontologies/GConsent/docs/ontology" TargetMode="External"/><Relationship Id="rId4" Type="http://schemas.openxmlformats.org/officeDocument/2006/relationships/image" Target="../media/image50.png"/><Relationship Id="rId5"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5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5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5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hyperlink" Target="https://app.mural.co/t/beadvtc7549/m/beadvtc7549/1629100113094/2101b111b0109779cb639cea235b34c5d5a0e82e?sender=uf2693a6a07605367bbe6113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comments" Target="../comments/comment1.xml"/><Relationship Id="rId4" Type="http://schemas.openxmlformats.org/officeDocument/2006/relationships/hyperlink" Target="mailto:laurens.vercauteren@pwc.com" TargetMode="External"/><Relationship Id="rId5"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hyperlink" Target="https://overheid.vlaanderen.be/opleiding/oslo-trapeze?_cldee=a2V2aW4uaGFsZXlkdEB2bGFhbmRlcmVuLmJl&amp;recipientid=contact-6ce4a8517dd3e811a972000d3ab98582-989da9acbb4241e4829946d2e8a0e828&amp;esid=a14015bf-09d4-eb11-bacc-000d3adccc1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5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 Id="rId3" Type="http://schemas.openxmlformats.org/officeDocument/2006/relationships/image" Target="../media/image59.jp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hyperlink" Target="https://app.mural.co/t/beadvtc7549/m/beadvtc7549/1629100113094/2101b111b0109779cb639cea235b34c5d5a0e82e?sender=uf2693a6a07605367bbe61133" TargetMode="External"/><Relationship Id="rId5"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1" Type="http://schemas.openxmlformats.org/officeDocument/2006/relationships/image" Target="../media/image73.png"/><Relationship Id="rId10" Type="http://schemas.openxmlformats.org/officeDocument/2006/relationships/image" Target="../media/image65.png"/><Relationship Id="rId13" Type="http://schemas.openxmlformats.org/officeDocument/2006/relationships/image" Target="../media/image69.png"/><Relationship Id="rId12"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data.vlaanderen.be/cms/Proces_en_methode_voor_de_erkenning_van_datastandaarden_v1.0.pdf" TargetMode="External"/><Relationship Id="rId4" Type="http://schemas.openxmlformats.org/officeDocument/2006/relationships/image" Target="../media/image62.png"/><Relationship Id="rId9" Type="http://schemas.openxmlformats.org/officeDocument/2006/relationships/image" Target="../media/image70.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37"/>
          <p:cNvGrpSpPr/>
          <p:nvPr/>
        </p:nvGrpSpPr>
        <p:grpSpPr>
          <a:xfrm>
            <a:off x="-177800" y="-135466"/>
            <a:ext cx="5401982" cy="5427134"/>
            <a:chOff x="0" y="0"/>
            <a:chExt cx="8134350" cy="6858001"/>
          </a:xfrm>
        </p:grpSpPr>
        <p:sp>
          <p:nvSpPr>
            <p:cNvPr id="196" name="Google Shape;196;p37"/>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7" name="Google Shape;197;p37"/>
            <p:cNvSpPr/>
            <p:nvPr/>
          </p:nvSpPr>
          <p:spPr>
            <a:xfrm>
              <a:off x="0" y="0"/>
              <a:ext cx="52959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198" name="Google Shape;198;p37"/>
          <p:cNvSpPr txBox="1"/>
          <p:nvPr/>
        </p:nvSpPr>
        <p:spPr>
          <a:xfrm>
            <a:off x="511351" y="1844195"/>
            <a:ext cx="5203500" cy="13902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lnSpc>
                <a:spcPct val="158343"/>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lnSpc>
                <a:spcPct val="158343"/>
              </a:lnSpc>
              <a:spcBef>
                <a:spcPts val="0"/>
              </a:spcBef>
              <a:spcAft>
                <a:spcPts val="0"/>
              </a:spcAft>
              <a:buClr>
                <a:srgbClr val="000000"/>
              </a:buClr>
              <a:buSzPts val="3200"/>
              <a:buFont typeface="Arial"/>
              <a:buNone/>
            </a:pPr>
            <a:r>
              <a:rPr b="0" i="0" lang="nl-BE" sz="3200" u="none" cap="none" strike="noStrike">
                <a:solidFill>
                  <a:schemeClr val="dk1"/>
                </a:solidFill>
                <a:latin typeface="Arial"/>
                <a:ea typeface="Arial"/>
                <a:cs typeface="Arial"/>
                <a:sym typeface="Arial"/>
              </a:rPr>
              <a:t>OSLO </a:t>
            </a:r>
            <a:r>
              <a:rPr lang="nl-BE" sz="3200">
                <a:solidFill>
                  <a:schemeClr val="dk1"/>
                </a:solidFill>
              </a:rPr>
              <a:t>Core Consent</a:t>
            </a:r>
            <a:endParaRPr b="0" i="0" sz="1400" u="none" cap="none" strike="noStrike">
              <a:solidFill>
                <a:srgbClr val="000000"/>
              </a:solidFill>
              <a:latin typeface="Arial"/>
              <a:ea typeface="Arial"/>
              <a:cs typeface="Arial"/>
              <a:sym typeface="Arial"/>
            </a:endParaRPr>
          </a:p>
        </p:txBody>
      </p:sp>
      <p:sp>
        <p:nvSpPr>
          <p:cNvPr id="199" name="Google Shape;199;p37"/>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00" name="Google Shape;200;p37"/>
          <p:cNvSpPr txBox="1"/>
          <p:nvPr/>
        </p:nvSpPr>
        <p:spPr>
          <a:xfrm>
            <a:off x="499135" y="4686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Digitaal Vlaanderen</a:t>
            </a:r>
            <a:endParaRPr b="0" i="0" sz="1400" u="none" cap="none" strike="noStrik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b="0" l="5325" r="0" t="0"/>
          <a:stretch/>
        </p:blipFill>
        <p:spPr>
          <a:xfrm>
            <a:off x="499135" y="273306"/>
            <a:ext cx="1828550" cy="734475"/>
          </a:xfrm>
          <a:prstGeom prst="rect">
            <a:avLst/>
          </a:prstGeom>
          <a:noFill/>
          <a:ln>
            <a:noFill/>
          </a:ln>
        </p:spPr>
      </p:pic>
      <p:sp>
        <p:nvSpPr>
          <p:cNvPr id="202" name="Google Shape;202;p37"/>
          <p:cNvSpPr txBox="1"/>
          <p:nvPr/>
        </p:nvSpPr>
        <p:spPr>
          <a:xfrm>
            <a:off x="499135" y="4396905"/>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nl-BE"/>
              <a:t>Virtual Workshop</a:t>
            </a:r>
            <a:r>
              <a:rPr b="0" i="0" lang="nl-BE" sz="1400" u="none" cap="none" strike="noStrike">
                <a:solidFill>
                  <a:srgbClr val="000000"/>
                </a:solidFill>
                <a:latin typeface="Arial"/>
                <a:ea typeface="Arial"/>
                <a:cs typeface="Arial"/>
                <a:sym typeface="Arial"/>
              </a:rPr>
              <a:t> - Microsoft Teams</a:t>
            </a:r>
            <a:endParaRPr b="0" i="0" sz="1400" u="none" cap="none" strike="noStrike">
              <a:solidFill>
                <a:srgbClr val="000000"/>
              </a:solidFill>
              <a:latin typeface="Arial"/>
              <a:ea typeface="Arial"/>
              <a:cs typeface="Arial"/>
              <a:sym typeface="Arial"/>
            </a:endParaRPr>
          </a:p>
        </p:txBody>
      </p:sp>
      <p:sp>
        <p:nvSpPr>
          <p:cNvPr id="203" name="Google Shape;203;p37"/>
          <p:cNvSpPr txBox="1"/>
          <p:nvPr/>
        </p:nvSpPr>
        <p:spPr>
          <a:xfrm>
            <a:off x="440611" y="32534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50"/>
              <a:buFont typeface="Arial"/>
              <a:buNone/>
            </a:pPr>
            <a:r>
              <a:rPr b="1" i="0" lang="nl-BE" sz="1550" u="none" cap="none" strike="noStrike">
                <a:solidFill>
                  <a:srgbClr val="000000"/>
                </a:solidFill>
                <a:latin typeface="Arial"/>
                <a:ea typeface="Arial"/>
                <a:cs typeface="Arial"/>
                <a:sym typeface="Arial"/>
              </a:rPr>
              <a:t>We</a:t>
            </a:r>
            <a:r>
              <a:rPr b="1" lang="nl-BE" sz="1550"/>
              <a:t>lcome</a:t>
            </a:r>
            <a:r>
              <a:rPr b="1" i="0" lang="nl-BE" sz="1550" u="none" cap="none" strike="noStrike">
                <a:solidFill>
                  <a:srgbClr val="000000"/>
                </a:solidFill>
                <a:latin typeface="Arial"/>
                <a:ea typeface="Arial"/>
                <a:cs typeface="Arial"/>
                <a:sym typeface="Arial"/>
              </a:rPr>
              <a:t>! We </a:t>
            </a:r>
            <a:r>
              <a:rPr b="1" lang="nl-BE" sz="1550"/>
              <a:t>will start at</a:t>
            </a:r>
            <a:r>
              <a:rPr b="1" i="0" lang="nl-BE" sz="1550" u="none" cap="none" strike="noStrike">
                <a:solidFill>
                  <a:srgbClr val="000000"/>
                </a:solidFill>
                <a:latin typeface="Arial"/>
                <a:ea typeface="Arial"/>
                <a:cs typeface="Arial"/>
                <a:sym typeface="Arial"/>
              </a:rPr>
              <a:t> </a:t>
            </a:r>
            <a:r>
              <a:rPr b="1" lang="nl-BE" sz="1550"/>
              <a:t>1:05 pm</a:t>
            </a:r>
            <a:r>
              <a:rPr b="1" i="0" lang="nl-BE" sz="1550" u="none" cap="none" strike="noStrike">
                <a:solidFill>
                  <a:srgbClr val="000000"/>
                </a:solidFill>
                <a:latin typeface="Arial"/>
                <a:ea typeface="Arial"/>
                <a:cs typeface="Arial"/>
                <a:sym typeface="Arial"/>
              </a:rPr>
              <a:t>.</a:t>
            </a:r>
            <a:br>
              <a:rPr b="1" i="0" lang="nl-BE" sz="1550" u="none" cap="none" strike="noStrike">
                <a:solidFill>
                  <a:srgbClr val="000000"/>
                </a:solidFill>
                <a:latin typeface="Arial"/>
                <a:ea typeface="Arial"/>
                <a:cs typeface="Arial"/>
                <a:sym typeface="Arial"/>
              </a:rPr>
            </a:br>
            <a:endParaRPr b="1" i="0" sz="15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nl-BE"/>
              <a:t>Thursday the 19th of August</a:t>
            </a:r>
            <a:r>
              <a:rPr b="1" i="0" lang="nl-BE" sz="1400" u="none" cap="none" strike="noStrike">
                <a:solidFill>
                  <a:srgbClr val="000000"/>
                </a:solidFill>
                <a:latin typeface="Arial"/>
                <a:ea typeface="Arial"/>
                <a:cs typeface="Arial"/>
                <a:sym typeface="Arial"/>
              </a:rPr>
              <a:t> 2021</a:t>
            </a:r>
            <a:endParaRPr b="1"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OSLO</a:t>
            </a:r>
            <a:endParaRPr/>
          </a:p>
          <a:p>
            <a:pPr indent="0" lvl="0" marL="0" rtl="0" algn="r">
              <a:lnSpc>
                <a:spcPct val="102702"/>
              </a:lnSpc>
              <a:spcBef>
                <a:spcPts val="0"/>
              </a:spcBef>
              <a:spcAft>
                <a:spcPts val="0"/>
              </a:spcAft>
              <a:buSzPts val="3700"/>
              <a:buNone/>
            </a:pPr>
            <a:r>
              <a:t/>
            </a:r>
            <a:endParaRPr/>
          </a:p>
        </p:txBody>
      </p:sp>
      <p:sp>
        <p:nvSpPr>
          <p:cNvPr id="294" name="Google Shape;294;p46"/>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46"/>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Afbeelding met buiten, object, gebouw, water&#10;&#10;Beschrijving is gegenereerd met zeer hoge betrouwbaarheid" id="300" name="Google Shape;300;p47"/>
          <p:cNvPicPr preferRelativeResize="0"/>
          <p:nvPr/>
        </p:nvPicPr>
        <p:blipFill rotWithShape="1">
          <a:blip r:embed="rId3">
            <a:alphaModFix/>
          </a:blip>
          <a:srcRect b="0" l="2445" r="11451" t="49"/>
          <a:stretch/>
        </p:blipFill>
        <p:spPr>
          <a:xfrm>
            <a:off x="-1565" y="-583"/>
            <a:ext cx="9146705" cy="51469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ctrTitle"/>
          </p:nvPr>
        </p:nvSpPr>
        <p:spPr>
          <a:xfrm>
            <a:off x="1051411" y="862836"/>
            <a:ext cx="7041300" cy="1647000"/>
          </a:xfrm>
          <a:prstGeom prst="rect">
            <a:avLst/>
          </a:prstGeom>
          <a:noFill/>
          <a:ln>
            <a:noFill/>
          </a:ln>
        </p:spPr>
        <p:txBody>
          <a:bodyPr anchorCtr="0" anchor="t" bIns="91425" lIns="91425" spcFirstLastPara="1" rIns="91425" wrap="square" tIns="91425">
            <a:noAutofit/>
          </a:bodyPr>
          <a:lstStyle/>
          <a:p>
            <a:pPr indent="0" lvl="0" marL="0" rtl="0" algn="ctr">
              <a:lnSpc>
                <a:spcPct val="102702"/>
              </a:lnSpc>
              <a:spcBef>
                <a:spcPts val="0"/>
              </a:spcBef>
              <a:spcAft>
                <a:spcPts val="0"/>
              </a:spcAft>
              <a:buSzPts val="3700"/>
              <a:buNone/>
            </a:pPr>
            <a:r>
              <a:rPr b="1" lang="nl-BE" sz="5400">
                <a:solidFill>
                  <a:schemeClr val="dk1"/>
                </a:solidFill>
              </a:rPr>
              <a:t>O</a:t>
            </a:r>
            <a:r>
              <a:rPr lang="nl-BE" sz="5400">
                <a:solidFill>
                  <a:schemeClr val="dk1"/>
                </a:solidFill>
              </a:rPr>
              <a:t>pen </a:t>
            </a:r>
            <a:r>
              <a:rPr b="1" lang="nl-BE" sz="5400">
                <a:solidFill>
                  <a:schemeClr val="dk1"/>
                </a:solidFill>
              </a:rPr>
              <a:t>S</a:t>
            </a:r>
            <a:r>
              <a:rPr lang="nl-BE" sz="5400">
                <a:solidFill>
                  <a:schemeClr val="dk1"/>
                </a:solidFill>
              </a:rPr>
              <a:t>tandards for </a:t>
            </a:r>
            <a:r>
              <a:rPr b="1" lang="nl-BE" sz="5400">
                <a:solidFill>
                  <a:schemeClr val="dk1"/>
                </a:solidFill>
              </a:rPr>
              <a:t>L</a:t>
            </a:r>
            <a:r>
              <a:rPr lang="nl-BE" sz="5400">
                <a:solidFill>
                  <a:schemeClr val="dk1"/>
                </a:solidFill>
              </a:rPr>
              <a:t>inking </a:t>
            </a:r>
            <a:r>
              <a:rPr b="1" lang="nl-BE" sz="5400">
                <a:solidFill>
                  <a:schemeClr val="dk1"/>
                </a:solidFill>
              </a:rPr>
              <a:t>O</a:t>
            </a:r>
            <a:r>
              <a:rPr lang="nl-BE" sz="5400">
                <a:solidFill>
                  <a:schemeClr val="dk1"/>
                </a:solidFill>
              </a:rPr>
              <a:t>rganisations</a:t>
            </a:r>
            <a:endParaRPr sz="5400">
              <a:solidFill>
                <a:schemeClr val="dk1"/>
              </a:solidFill>
            </a:endParaRPr>
          </a:p>
          <a:p>
            <a:pPr indent="0" lvl="0" marL="0" rtl="0" algn="ctr">
              <a:lnSpc>
                <a:spcPct val="102702"/>
              </a:lnSpc>
              <a:spcBef>
                <a:spcPts val="0"/>
              </a:spcBef>
              <a:spcAft>
                <a:spcPts val="0"/>
              </a:spcAft>
              <a:buSzPts val="3700"/>
              <a:buNone/>
            </a:pPr>
            <a:r>
              <a:rPr lang="nl-BE" sz="2400">
                <a:solidFill>
                  <a:schemeClr val="dk1"/>
                </a:solidFill>
              </a:rPr>
              <a:t>(Open Standaarden voor Linkende Organisaties)</a:t>
            </a:r>
            <a:endParaRPr sz="2400">
              <a:solidFill>
                <a:schemeClr val="dk1"/>
              </a:solidFill>
            </a:endParaRPr>
          </a:p>
          <a:p>
            <a:pPr indent="0" lvl="0" marL="0" rtl="0" algn="ctr">
              <a:lnSpc>
                <a:spcPct val="102702"/>
              </a:lnSpc>
              <a:spcBef>
                <a:spcPts val="0"/>
              </a:spcBef>
              <a:spcAft>
                <a:spcPts val="0"/>
              </a:spcAft>
              <a:buSzPts val="3700"/>
              <a:buNone/>
            </a:pPr>
            <a:r>
              <a:t/>
            </a:r>
            <a:endParaRPr sz="5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11" name="Google Shape;311;p49"/>
          <p:cNvPicPr preferRelativeResize="0"/>
          <p:nvPr/>
        </p:nvPicPr>
        <p:blipFill rotWithShape="1">
          <a:blip r:embed="rId3">
            <a:alphaModFix/>
          </a:blip>
          <a:srcRect b="0" l="0" r="0" t="0"/>
          <a:stretch/>
        </p:blipFill>
        <p:spPr>
          <a:xfrm>
            <a:off x="4413533" y="897178"/>
            <a:ext cx="4135480" cy="3206607"/>
          </a:xfrm>
          <a:prstGeom prst="rect">
            <a:avLst/>
          </a:prstGeom>
          <a:solidFill>
            <a:srgbClr val="EEEEEE"/>
          </a:solidFill>
          <a:ln cap="sq" cmpd="sng" w="114300">
            <a:solidFill>
              <a:srgbClr val="D8D8D8"/>
            </a:solidFill>
            <a:prstDash val="solid"/>
            <a:miter lim="8000"/>
            <a:headEnd len="sm" w="sm" type="none"/>
            <a:tailEnd len="sm" w="sm" type="none"/>
          </a:ln>
        </p:spPr>
      </p:pic>
      <p:sp>
        <p:nvSpPr>
          <p:cNvPr id="312" name="Google Shape;312;p49"/>
          <p:cNvSpPr/>
          <p:nvPr/>
        </p:nvSpPr>
        <p:spPr>
          <a:xfrm>
            <a:off x="923483" y="384263"/>
            <a:ext cx="3078300" cy="4187100"/>
          </a:xfrm>
          <a:prstGeom prst="rect">
            <a:avLst/>
          </a:prstGeom>
          <a:solidFill>
            <a:schemeClr val="lt1"/>
          </a:solidFill>
          <a:ln cap="sq" cmpd="sng" w="114300">
            <a:solidFill>
              <a:srgbClr val="D8D8D8"/>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3" name="Google Shape;313;p49"/>
          <p:cNvGrpSpPr/>
          <p:nvPr/>
        </p:nvGrpSpPr>
        <p:grpSpPr>
          <a:xfrm>
            <a:off x="1109938" y="613865"/>
            <a:ext cx="2734746" cy="3782800"/>
            <a:chOff x="-29" y="0"/>
            <a:chExt cx="3007529" cy="4520554"/>
          </a:xfrm>
        </p:grpSpPr>
        <p:sp>
          <p:nvSpPr>
            <p:cNvPr id="314" name="Google Shape;314;p49"/>
            <p:cNvSpPr/>
            <p:nvPr/>
          </p:nvSpPr>
          <p:spPr>
            <a:xfrm>
              <a:off x="0" y="3883354"/>
              <a:ext cx="3007500" cy="637200"/>
            </a:xfrm>
            <a:prstGeom prst="rect">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9"/>
            <p:cNvSpPr txBox="1"/>
            <p:nvPr/>
          </p:nvSpPr>
          <p:spPr>
            <a:xfrm>
              <a:off x="0" y="3883354"/>
              <a:ext cx="3007500" cy="637200"/>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Clr>
                  <a:srgbClr val="000000"/>
                </a:buClr>
                <a:buSzPts val="1200"/>
                <a:buFont typeface="Arial"/>
                <a:buNone/>
              </a:pPr>
              <a:r>
                <a:rPr lang="nl-BE" sz="1200">
                  <a:solidFill>
                    <a:schemeClr val="dk1"/>
                  </a:solidFill>
                </a:rPr>
                <a:t>Impact on quality and efficiency of services</a:t>
              </a:r>
              <a:endParaRPr b="0" i="0" sz="1400" u="none" cap="none" strike="noStrike">
                <a:solidFill>
                  <a:srgbClr val="000000"/>
                </a:solidFill>
                <a:latin typeface="Arial"/>
                <a:ea typeface="Arial"/>
                <a:cs typeface="Arial"/>
                <a:sym typeface="Arial"/>
              </a:endParaRPr>
            </a:p>
          </p:txBody>
        </p:sp>
        <p:sp>
          <p:nvSpPr>
            <p:cNvPr id="316" name="Google Shape;316;p49"/>
            <p:cNvSpPr/>
            <p:nvPr/>
          </p:nvSpPr>
          <p:spPr>
            <a:xfrm rot="10800000">
              <a:off x="-29" y="2913110"/>
              <a:ext cx="3007500" cy="979800"/>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9"/>
            <p:cNvSpPr txBox="1"/>
            <p:nvPr/>
          </p:nvSpPr>
          <p:spPr>
            <a:xfrm>
              <a:off x="0" y="2913056"/>
              <a:ext cx="3007500" cy="636600"/>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Clr>
                  <a:srgbClr val="000000"/>
                </a:buClr>
                <a:buSzPts val="1200"/>
                <a:buFont typeface="Arial"/>
                <a:buNone/>
              </a:pPr>
              <a:r>
                <a:rPr lang="nl-BE" sz="1200">
                  <a:solidFill>
                    <a:schemeClr val="dk1"/>
                  </a:solidFill>
                </a:rPr>
                <a:t>Multiple costs to link information</a:t>
              </a:r>
              <a:endParaRPr b="0" i="0" sz="1400" u="none" cap="none" strike="noStrike">
                <a:solidFill>
                  <a:srgbClr val="000000"/>
                </a:solidFill>
                <a:latin typeface="Arial"/>
                <a:ea typeface="Arial"/>
                <a:cs typeface="Arial"/>
                <a:sym typeface="Arial"/>
              </a:endParaRPr>
            </a:p>
          </p:txBody>
        </p:sp>
        <p:sp>
          <p:nvSpPr>
            <p:cNvPr id="318" name="Google Shape;318;p49"/>
            <p:cNvSpPr/>
            <p:nvPr/>
          </p:nvSpPr>
          <p:spPr>
            <a:xfrm rot="10800000">
              <a:off x="-29" y="1942812"/>
              <a:ext cx="3007500" cy="979800"/>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9"/>
            <p:cNvSpPr txBox="1"/>
            <p:nvPr/>
          </p:nvSpPr>
          <p:spPr>
            <a:xfrm>
              <a:off x="0" y="1942758"/>
              <a:ext cx="3007500" cy="636600"/>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Clr>
                  <a:srgbClr val="000000"/>
                </a:buClr>
                <a:buSzPts val="1200"/>
                <a:buFont typeface="Arial"/>
                <a:buNone/>
              </a:pPr>
              <a:r>
                <a:rPr lang="nl-BE" sz="1200">
                  <a:solidFill>
                    <a:schemeClr val="dk1"/>
                  </a:solidFill>
                </a:rPr>
                <a:t>Authentic sources exist as silos</a:t>
              </a:r>
              <a:endParaRPr b="0" i="0" sz="1400" u="none" cap="none" strike="noStrike">
                <a:solidFill>
                  <a:srgbClr val="000000"/>
                </a:solidFill>
                <a:latin typeface="Arial"/>
                <a:ea typeface="Arial"/>
                <a:cs typeface="Arial"/>
                <a:sym typeface="Arial"/>
              </a:endParaRPr>
            </a:p>
          </p:txBody>
        </p:sp>
        <p:sp>
          <p:nvSpPr>
            <p:cNvPr id="320" name="Google Shape;320;p49"/>
            <p:cNvSpPr/>
            <p:nvPr/>
          </p:nvSpPr>
          <p:spPr>
            <a:xfrm rot="10800000">
              <a:off x="-29" y="972514"/>
              <a:ext cx="3007500" cy="979800"/>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9"/>
            <p:cNvSpPr txBox="1"/>
            <p:nvPr/>
          </p:nvSpPr>
          <p:spPr>
            <a:xfrm>
              <a:off x="0" y="972460"/>
              <a:ext cx="3007500" cy="636600"/>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Clr>
                  <a:srgbClr val="000000"/>
                </a:buClr>
                <a:buSzPts val="1200"/>
                <a:buFont typeface="Arial"/>
                <a:buNone/>
              </a:pPr>
              <a:r>
                <a:rPr lang="nl-BE" sz="1200">
                  <a:solidFill>
                    <a:schemeClr val="dk1"/>
                  </a:solidFill>
                </a:rPr>
                <a:t>Information is structured/modelled from one perspective</a:t>
              </a:r>
              <a:endParaRPr b="0" i="0" sz="1400" u="none" cap="none" strike="noStrike">
                <a:solidFill>
                  <a:srgbClr val="000000"/>
                </a:solidFill>
                <a:latin typeface="Arial"/>
                <a:ea typeface="Arial"/>
                <a:cs typeface="Arial"/>
                <a:sym typeface="Arial"/>
              </a:endParaRPr>
            </a:p>
          </p:txBody>
        </p:sp>
        <p:sp>
          <p:nvSpPr>
            <p:cNvPr id="322" name="Google Shape;322;p49"/>
            <p:cNvSpPr/>
            <p:nvPr/>
          </p:nvSpPr>
          <p:spPr>
            <a:xfrm rot="10800000">
              <a:off x="-29" y="54"/>
              <a:ext cx="3007500" cy="979800"/>
            </a:xfrm>
            <a:prstGeom prst="upArrowCallout">
              <a:avLst>
                <a:gd fmla="val 25000" name="adj1"/>
                <a:gd fmla="val 25000" name="adj2"/>
                <a:gd fmla="val 25000" name="adj3"/>
                <a:gd fmla="val 64977" name="adj4"/>
              </a:avLst>
            </a:prstGeom>
            <a:solidFill>
              <a:srgbClr val="FFF275"/>
            </a:solidFill>
            <a:ln cap="flat" cmpd="sng" w="25400">
              <a:solidFill>
                <a:schemeClr val="l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9"/>
            <p:cNvSpPr txBox="1"/>
            <p:nvPr/>
          </p:nvSpPr>
          <p:spPr>
            <a:xfrm>
              <a:off x="0" y="0"/>
              <a:ext cx="3007500" cy="636600"/>
            </a:xfrm>
            <a:prstGeom prst="rect">
              <a:avLst/>
            </a:prstGeom>
            <a:noFill/>
            <a:ln>
              <a:noFill/>
            </a:ln>
          </p:spPr>
          <p:txBody>
            <a:bodyPr anchorCtr="0" anchor="ctr" bIns="63975" lIns="63975" spcFirstLastPara="1" rIns="63975" wrap="square" tIns="63975">
              <a:noAutofit/>
            </a:bodyPr>
            <a:lstStyle/>
            <a:p>
              <a:pPr indent="0" lvl="0" marL="0" marR="0" rtl="0" algn="ctr">
                <a:lnSpc>
                  <a:spcPct val="90000"/>
                </a:lnSpc>
                <a:spcBef>
                  <a:spcPts val="0"/>
                </a:spcBef>
                <a:spcAft>
                  <a:spcPts val="0"/>
                </a:spcAft>
                <a:buClr>
                  <a:srgbClr val="000000"/>
                </a:buClr>
                <a:buSzPts val="1200"/>
                <a:buFont typeface="Arial"/>
                <a:buNone/>
              </a:pPr>
              <a:r>
                <a:rPr lang="nl-BE" sz="1200">
                  <a:solidFill>
                    <a:schemeClr val="dk1"/>
                  </a:solidFill>
                </a:rPr>
                <a:t>Applications look at the real world from different perspectives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0"/>
          <p:cNvPicPr preferRelativeResize="0"/>
          <p:nvPr/>
        </p:nvPicPr>
        <p:blipFill rotWithShape="1">
          <a:blip r:embed="rId3">
            <a:alphaModFix/>
          </a:blip>
          <a:srcRect b="0" l="8010" r="8011" t="7132"/>
          <a:stretch/>
        </p:blipFill>
        <p:spPr>
          <a:xfrm>
            <a:off x="321370" y="-4697"/>
            <a:ext cx="8822630" cy="5148198"/>
          </a:xfrm>
          <a:prstGeom prst="rect">
            <a:avLst/>
          </a:prstGeom>
          <a:noFill/>
          <a:ln>
            <a:noFill/>
          </a:ln>
        </p:spPr>
      </p:pic>
      <p:sp>
        <p:nvSpPr>
          <p:cNvPr id="330" name="Google Shape;330;p5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SzPts val="900"/>
              <a:buNone/>
            </a:pPr>
            <a:fld id="{00000000-1234-1234-1234-123412341234}" type="slidenum">
              <a:rPr lang="nl-BE"/>
              <a:t>‹#›</a:t>
            </a:fld>
            <a:endParaRPr/>
          </a:p>
        </p:txBody>
      </p:sp>
      <p:sp>
        <p:nvSpPr>
          <p:cNvPr id="331" name="Google Shape;331;p50"/>
          <p:cNvSpPr/>
          <p:nvPr/>
        </p:nvSpPr>
        <p:spPr>
          <a:xfrm>
            <a:off x="321370" y="0"/>
            <a:ext cx="8822700" cy="5143500"/>
          </a:xfrm>
          <a:prstGeom prst="rect">
            <a:avLst/>
          </a:prstGeom>
          <a:solidFill>
            <a:schemeClr val="dk1">
              <a:alpha val="3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lang="nl-BE" sz="2700">
                <a:solidFill>
                  <a:schemeClr val="lt1"/>
                </a:solidFill>
              </a:rPr>
              <a:t>Interoperability is the ability of different autonomous organisations or systems to communicate and work collaboratively with each other.</a:t>
            </a:r>
            <a:endParaRPr b="0" i="0" sz="1400" u="none" cap="none" strike="noStrike">
              <a:solidFill>
                <a:srgbClr val="000000"/>
              </a:solidFill>
              <a:latin typeface="Arial"/>
              <a:ea typeface="Arial"/>
              <a:cs typeface="Arial"/>
              <a:sym typeface="Arial"/>
            </a:endParaRPr>
          </a:p>
        </p:txBody>
      </p:sp>
      <p:sp>
        <p:nvSpPr>
          <p:cNvPr id="332" name="Google Shape;332;p50"/>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Afbeelding met schermafbeelding&#10;&#10;Beschrijving is gegenereerd met zeer hoge betrouwbaarheid" id="337" name="Google Shape;337;p51"/>
          <p:cNvPicPr preferRelativeResize="0"/>
          <p:nvPr/>
        </p:nvPicPr>
        <p:blipFill rotWithShape="1">
          <a:blip r:embed="rId3">
            <a:alphaModFix/>
          </a:blip>
          <a:srcRect b="0" l="0" r="0" t="0"/>
          <a:stretch/>
        </p:blipFill>
        <p:spPr>
          <a:xfrm>
            <a:off x="2503641" y="1004421"/>
            <a:ext cx="4144549" cy="926948"/>
          </a:xfrm>
          <a:prstGeom prst="rect">
            <a:avLst/>
          </a:prstGeom>
          <a:noFill/>
          <a:ln>
            <a:noFill/>
          </a:ln>
        </p:spPr>
      </p:pic>
      <p:pic>
        <p:nvPicPr>
          <p:cNvPr descr="Afbeelding met schermafbeelding&#10;&#10;Beschrijving is gegenereerd met zeer hoge betrouwbaarheid" id="338" name="Google Shape;338;p51"/>
          <p:cNvPicPr preferRelativeResize="0"/>
          <p:nvPr/>
        </p:nvPicPr>
        <p:blipFill rotWithShape="1">
          <a:blip r:embed="rId3">
            <a:alphaModFix/>
          </a:blip>
          <a:srcRect b="0" l="0" r="0" t="0"/>
          <a:stretch/>
        </p:blipFill>
        <p:spPr>
          <a:xfrm>
            <a:off x="2503641" y="1936044"/>
            <a:ext cx="4144549" cy="926948"/>
          </a:xfrm>
          <a:prstGeom prst="rect">
            <a:avLst/>
          </a:prstGeom>
          <a:noFill/>
          <a:ln>
            <a:noFill/>
          </a:ln>
        </p:spPr>
      </p:pic>
      <p:pic>
        <p:nvPicPr>
          <p:cNvPr descr="Afbeelding met geel, tekening&#10;&#10;Beschrijving is gegenereerd met zeer hoge betrouwbaarheid" id="339" name="Google Shape;339;p51"/>
          <p:cNvPicPr preferRelativeResize="0"/>
          <p:nvPr/>
        </p:nvPicPr>
        <p:blipFill rotWithShape="1">
          <a:blip r:embed="rId4">
            <a:alphaModFix/>
          </a:blip>
          <a:srcRect b="0" l="0" r="0" t="0"/>
          <a:stretch/>
        </p:blipFill>
        <p:spPr>
          <a:xfrm>
            <a:off x="2503640" y="2868194"/>
            <a:ext cx="4144549" cy="925892"/>
          </a:xfrm>
          <a:prstGeom prst="rect">
            <a:avLst/>
          </a:prstGeom>
          <a:noFill/>
          <a:ln>
            <a:noFill/>
          </a:ln>
        </p:spPr>
      </p:pic>
      <p:pic>
        <p:nvPicPr>
          <p:cNvPr descr="Afbeelding met geel, tekening&#10;&#10;Beschrijving is gegenereerd met zeer hoge betrouwbaarheid" id="340" name="Google Shape;340;p51"/>
          <p:cNvPicPr preferRelativeResize="0"/>
          <p:nvPr/>
        </p:nvPicPr>
        <p:blipFill rotWithShape="1">
          <a:blip r:embed="rId4">
            <a:alphaModFix/>
          </a:blip>
          <a:srcRect b="0" l="0" r="0" t="0"/>
          <a:stretch/>
        </p:blipFill>
        <p:spPr>
          <a:xfrm>
            <a:off x="2503640" y="3799816"/>
            <a:ext cx="4144549" cy="925893"/>
          </a:xfrm>
          <a:prstGeom prst="rect">
            <a:avLst/>
          </a:prstGeom>
          <a:noFill/>
          <a:ln>
            <a:noFill/>
          </a:ln>
        </p:spPr>
      </p:pic>
      <p:sp>
        <p:nvSpPr>
          <p:cNvPr id="341" name="Google Shape;341;p51"/>
          <p:cNvSpPr/>
          <p:nvPr/>
        </p:nvSpPr>
        <p:spPr>
          <a:xfrm>
            <a:off x="2582318" y="1098766"/>
            <a:ext cx="3969300" cy="469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chemeClr val="dk1"/>
                </a:solidFill>
                <a:latin typeface="Arial"/>
                <a:ea typeface="Arial"/>
                <a:cs typeface="Arial"/>
                <a:sym typeface="Arial"/>
              </a:rPr>
              <a:t>Legal </a:t>
            </a:r>
            <a:r>
              <a:rPr b="1" lang="nl-BE">
                <a:solidFill>
                  <a:schemeClr val="dk1"/>
                </a:solidFill>
              </a:rPr>
              <a:t>interoperability</a:t>
            </a:r>
            <a:endParaRPr b="0" i="0" sz="1400" u="none" cap="none" strike="noStrike">
              <a:solidFill>
                <a:srgbClr val="000000"/>
              </a:solidFill>
              <a:latin typeface="Arial"/>
              <a:ea typeface="Arial"/>
              <a:cs typeface="Arial"/>
              <a:sym typeface="Arial"/>
            </a:endParaRPr>
          </a:p>
        </p:txBody>
      </p:sp>
      <p:sp>
        <p:nvSpPr>
          <p:cNvPr id="342" name="Google Shape;342;p51"/>
          <p:cNvSpPr/>
          <p:nvPr/>
        </p:nvSpPr>
        <p:spPr>
          <a:xfrm>
            <a:off x="2590146" y="2022560"/>
            <a:ext cx="3969300" cy="469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chemeClr val="dk1"/>
                </a:solidFill>
                <a:latin typeface="Arial"/>
                <a:ea typeface="Arial"/>
                <a:cs typeface="Arial"/>
                <a:sym typeface="Arial"/>
              </a:rPr>
              <a:t>Organisation</a:t>
            </a:r>
            <a:r>
              <a:rPr b="1" lang="nl-BE">
                <a:solidFill>
                  <a:schemeClr val="dk1"/>
                </a:solidFill>
              </a:rPr>
              <a:t>al</a:t>
            </a:r>
            <a:r>
              <a:rPr b="1" i="0" lang="nl-BE" sz="1400" u="none" cap="none" strike="noStrike">
                <a:solidFill>
                  <a:schemeClr val="dk1"/>
                </a:solidFill>
                <a:latin typeface="Arial"/>
                <a:ea typeface="Arial"/>
                <a:cs typeface="Arial"/>
                <a:sym typeface="Arial"/>
              </a:rPr>
              <a:t> </a:t>
            </a:r>
            <a:r>
              <a:rPr b="1" lang="nl-BE">
                <a:solidFill>
                  <a:schemeClr val="dk1"/>
                </a:solidFill>
              </a:rPr>
              <a:t>interoperability</a:t>
            </a:r>
            <a:endParaRPr b="0" i="0" sz="1400" u="none" cap="none" strike="noStrike">
              <a:solidFill>
                <a:srgbClr val="000000"/>
              </a:solidFill>
              <a:latin typeface="Arial"/>
              <a:ea typeface="Arial"/>
              <a:cs typeface="Arial"/>
              <a:sym typeface="Arial"/>
            </a:endParaRPr>
          </a:p>
        </p:txBody>
      </p:sp>
      <p:sp>
        <p:nvSpPr>
          <p:cNvPr id="343" name="Google Shape;343;p51"/>
          <p:cNvSpPr/>
          <p:nvPr/>
        </p:nvSpPr>
        <p:spPr>
          <a:xfrm>
            <a:off x="2582316" y="2954182"/>
            <a:ext cx="3969300" cy="469800"/>
          </a:xfrm>
          <a:prstGeom prst="rect">
            <a:avLst/>
          </a:prstGeom>
          <a:solidFill>
            <a:srgbClr val="FCF45A"/>
          </a:solidFill>
          <a:ln cap="flat" cmpd="sng" w="25400">
            <a:solidFill>
              <a:srgbClr val="FCF4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chemeClr val="dk1"/>
                </a:solidFill>
                <a:latin typeface="Arial"/>
                <a:ea typeface="Arial"/>
                <a:cs typeface="Arial"/>
                <a:sym typeface="Arial"/>
              </a:rPr>
              <a:t>Semanti</a:t>
            </a:r>
            <a:r>
              <a:rPr b="1" lang="nl-BE">
                <a:solidFill>
                  <a:schemeClr val="dk1"/>
                </a:solidFill>
              </a:rPr>
              <a:t>c</a:t>
            </a:r>
            <a:r>
              <a:rPr b="1" i="0" lang="nl-BE" sz="1400" u="none" cap="none" strike="noStrike">
                <a:solidFill>
                  <a:schemeClr val="dk1"/>
                </a:solidFill>
                <a:latin typeface="Arial"/>
                <a:ea typeface="Arial"/>
                <a:cs typeface="Arial"/>
                <a:sym typeface="Arial"/>
              </a:rPr>
              <a:t> </a:t>
            </a:r>
            <a:r>
              <a:rPr b="1" lang="nl-BE">
                <a:solidFill>
                  <a:schemeClr val="dk1"/>
                </a:solidFill>
              </a:rPr>
              <a:t>interoperability</a:t>
            </a:r>
            <a:endParaRPr b="0" i="0" sz="1400" u="none" cap="none" strike="noStrike">
              <a:solidFill>
                <a:srgbClr val="000000"/>
              </a:solidFill>
              <a:latin typeface="Arial"/>
              <a:ea typeface="Arial"/>
              <a:cs typeface="Arial"/>
              <a:sym typeface="Arial"/>
            </a:endParaRPr>
          </a:p>
        </p:txBody>
      </p:sp>
      <p:sp>
        <p:nvSpPr>
          <p:cNvPr id="344" name="Google Shape;344;p51"/>
          <p:cNvSpPr/>
          <p:nvPr/>
        </p:nvSpPr>
        <p:spPr>
          <a:xfrm>
            <a:off x="2582317" y="3893635"/>
            <a:ext cx="3969300" cy="469800"/>
          </a:xfrm>
          <a:prstGeom prst="rect">
            <a:avLst/>
          </a:prstGeom>
          <a:solidFill>
            <a:srgbClr val="FCF45A"/>
          </a:solidFill>
          <a:ln cap="flat" cmpd="sng" w="25400">
            <a:solidFill>
              <a:srgbClr val="FCF4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chemeClr val="dk1"/>
                </a:solidFill>
                <a:latin typeface="Arial"/>
                <a:ea typeface="Arial"/>
                <a:cs typeface="Arial"/>
                <a:sym typeface="Arial"/>
              </a:rPr>
              <a:t>Techni</a:t>
            </a:r>
            <a:r>
              <a:rPr b="1" lang="nl-BE">
                <a:solidFill>
                  <a:schemeClr val="dk1"/>
                </a:solidFill>
              </a:rPr>
              <a:t>cal</a:t>
            </a:r>
            <a:r>
              <a:rPr b="1" i="0" lang="nl-BE" sz="1400" u="none" cap="none" strike="noStrike">
                <a:solidFill>
                  <a:schemeClr val="dk1"/>
                </a:solidFill>
                <a:latin typeface="Arial"/>
                <a:ea typeface="Arial"/>
                <a:cs typeface="Arial"/>
                <a:sym typeface="Arial"/>
              </a:rPr>
              <a:t> </a:t>
            </a:r>
            <a:r>
              <a:rPr b="1" lang="nl-BE">
                <a:solidFill>
                  <a:schemeClr val="dk1"/>
                </a:solidFill>
              </a:rPr>
              <a:t>interoperability</a:t>
            </a:r>
            <a:endParaRPr b="0" i="0" sz="1400" u="none" cap="none" strike="noStrike">
              <a:solidFill>
                <a:srgbClr val="000000"/>
              </a:solidFill>
              <a:latin typeface="Arial"/>
              <a:ea typeface="Arial"/>
              <a:cs typeface="Arial"/>
              <a:sym typeface="Arial"/>
            </a:endParaRPr>
          </a:p>
        </p:txBody>
      </p:sp>
      <p:sp>
        <p:nvSpPr>
          <p:cNvPr id="345" name="Google Shape;345;p51"/>
          <p:cNvSpPr txBox="1"/>
          <p:nvPr/>
        </p:nvSpPr>
        <p:spPr>
          <a:xfrm>
            <a:off x="6680287" y="2769991"/>
            <a:ext cx="8643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0" i="0" lang="nl-BE" sz="9600" u="none" cap="none" strike="noStrike">
                <a:solidFill>
                  <a:schemeClr val="dk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46" name="Google Shape;346;p51"/>
          <p:cNvSpPr txBox="1"/>
          <p:nvPr/>
        </p:nvSpPr>
        <p:spPr>
          <a:xfrm>
            <a:off x="7112827" y="3492022"/>
            <a:ext cx="11382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nl-BE" sz="2000" u="none" cap="none" strike="noStrike">
                <a:solidFill>
                  <a:schemeClr val="dk2"/>
                </a:solidFill>
                <a:latin typeface="Arial"/>
                <a:ea typeface="Arial"/>
                <a:cs typeface="Arial"/>
                <a:sym typeface="Arial"/>
              </a:rPr>
              <a:t>OSLO</a:t>
            </a:r>
            <a:endParaRPr b="0" i="0" sz="1400" u="none" cap="none" strike="noStrike">
              <a:solidFill>
                <a:schemeClr val="dk2"/>
              </a:solidFill>
              <a:latin typeface="Arial"/>
              <a:ea typeface="Arial"/>
              <a:cs typeface="Arial"/>
              <a:sym typeface="Arial"/>
            </a:endParaRPr>
          </a:p>
        </p:txBody>
      </p:sp>
      <p:sp>
        <p:nvSpPr>
          <p:cNvPr id="347" name="Google Shape;347;p5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Levels of interoperability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p:nvPr/>
        </p:nvSpPr>
        <p:spPr>
          <a:xfrm>
            <a:off x="426954" y="41496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3" name="Google Shape;353;p52"/>
          <p:cNvSpPr/>
          <p:nvPr/>
        </p:nvSpPr>
        <p:spPr>
          <a:xfrm>
            <a:off x="1272958" y="225470"/>
            <a:ext cx="6754800" cy="4622100"/>
          </a:xfrm>
          <a:prstGeom prst="rect">
            <a:avLst/>
          </a:prstGeom>
          <a:noFill/>
          <a:ln cap="sq" cmpd="sng" w="114300">
            <a:solidFill>
              <a:srgbClr val="D8D8D8"/>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52"/>
          <p:cNvGrpSpPr/>
          <p:nvPr/>
        </p:nvGrpSpPr>
        <p:grpSpPr>
          <a:xfrm>
            <a:off x="1968126" y="911301"/>
            <a:ext cx="5322015" cy="3620575"/>
            <a:chOff x="1458459" y="999025"/>
            <a:chExt cx="6930610" cy="5357466"/>
          </a:xfrm>
        </p:grpSpPr>
        <p:grpSp>
          <p:nvGrpSpPr>
            <p:cNvPr id="355" name="Google Shape;355;p52"/>
            <p:cNvGrpSpPr/>
            <p:nvPr/>
          </p:nvGrpSpPr>
          <p:grpSpPr>
            <a:xfrm>
              <a:off x="1919797" y="1046475"/>
              <a:ext cx="5712549" cy="844800"/>
              <a:chOff x="1347216" y="1298723"/>
              <a:chExt cx="5712549" cy="844800"/>
            </a:xfrm>
          </p:grpSpPr>
          <p:sp>
            <p:nvSpPr>
              <p:cNvPr id="356" name="Google Shape;356;p52"/>
              <p:cNvSpPr/>
              <p:nvPr/>
            </p:nvSpPr>
            <p:spPr>
              <a:xfrm>
                <a:off x="1347216" y="1324172"/>
                <a:ext cx="5541300" cy="7974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7" name="Google Shape;357;p52"/>
              <p:cNvSpPr txBox="1"/>
              <p:nvPr/>
            </p:nvSpPr>
            <p:spPr>
              <a:xfrm>
                <a:off x="1904565" y="1298723"/>
                <a:ext cx="5155200" cy="844800"/>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Clr>
                    <a:srgbClr val="000000"/>
                  </a:buClr>
                  <a:buSzPts val="3200"/>
                  <a:buFont typeface="Arial"/>
                  <a:buNone/>
                </a:pPr>
                <a:r>
                  <a:rPr b="1" lang="nl-BE" sz="1800"/>
                  <a:t>Semantic </a:t>
                </a:r>
                <a:r>
                  <a:rPr lang="nl-BE" sz="1800"/>
                  <a:t>interoperability</a:t>
                </a:r>
                <a:endParaRPr b="0" i="0" sz="1400" u="none" cap="none" strike="noStrike">
                  <a:solidFill>
                    <a:srgbClr val="000000"/>
                  </a:solidFill>
                  <a:latin typeface="Arial"/>
                  <a:ea typeface="Arial"/>
                  <a:cs typeface="Arial"/>
                  <a:sym typeface="Arial"/>
                </a:endParaRPr>
              </a:p>
            </p:txBody>
          </p:sp>
        </p:grpSp>
        <p:grpSp>
          <p:nvGrpSpPr>
            <p:cNvPr id="358" name="Google Shape;358;p52"/>
            <p:cNvGrpSpPr/>
            <p:nvPr/>
          </p:nvGrpSpPr>
          <p:grpSpPr>
            <a:xfrm>
              <a:off x="1458459" y="999025"/>
              <a:ext cx="922591" cy="922591"/>
              <a:chOff x="5386104" y="4046311"/>
              <a:chExt cx="1511700" cy="1511700"/>
            </a:xfrm>
          </p:grpSpPr>
          <p:sp>
            <p:nvSpPr>
              <p:cNvPr id="359" name="Google Shape;359;p52"/>
              <p:cNvSpPr/>
              <p:nvPr/>
            </p:nvSpPr>
            <p:spPr>
              <a:xfrm>
                <a:off x="5386104" y="4046311"/>
                <a:ext cx="1511700" cy="1511700"/>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0" name="Google Shape;360;p52"/>
              <p:cNvPicPr preferRelativeResize="0"/>
              <p:nvPr/>
            </p:nvPicPr>
            <p:blipFill rotWithShape="1">
              <a:blip r:embed="rId3">
                <a:alphaModFix/>
              </a:blip>
              <a:srcRect b="0" l="0" r="0" t="0"/>
              <a:stretch/>
            </p:blipFill>
            <p:spPr>
              <a:xfrm>
                <a:off x="5666520" y="4326726"/>
                <a:ext cx="950976" cy="950976"/>
              </a:xfrm>
              <a:prstGeom prst="rect">
                <a:avLst/>
              </a:prstGeom>
              <a:noFill/>
              <a:ln>
                <a:noFill/>
              </a:ln>
            </p:spPr>
          </p:pic>
        </p:grpSp>
        <p:grpSp>
          <p:nvGrpSpPr>
            <p:cNvPr id="361" name="Google Shape;361;p52"/>
            <p:cNvGrpSpPr/>
            <p:nvPr/>
          </p:nvGrpSpPr>
          <p:grpSpPr>
            <a:xfrm>
              <a:off x="2381127" y="2145479"/>
              <a:ext cx="5712549" cy="844800"/>
              <a:chOff x="1347216" y="1298723"/>
              <a:chExt cx="5712549" cy="844800"/>
            </a:xfrm>
          </p:grpSpPr>
          <p:sp>
            <p:nvSpPr>
              <p:cNvPr id="362" name="Google Shape;362;p52"/>
              <p:cNvSpPr/>
              <p:nvPr/>
            </p:nvSpPr>
            <p:spPr>
              <a:xfrm>
                <a:off x="1347216" y="1324172"/>
                <a:ext cx="5541300" cy="7974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3" name="Google Shape;363;p52"/>
              <p:cNvSpPr txBox="1"/>
              <p:nvPr/>
            </p:nvSpPr>
            <p:spPr>
              <a:xfrm>
                <a:off x="1904565" y="1298723"/>
                <a:ext cx="5155200" cy="844800"/>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None/>
                </a:pPr>
                <a:r>
                  <a:rPr b="1" lang="nl-BE" sz="1800"/>
                  <a:t>Technical </a:t>
                </a:r>
                <a:r>
                  <a:rPr lang="nl-BE" sz="1800"/>
                  <a:t>interoperability</a:t>
                </a:r>
                <a:endParaRPr b="1" sz="1800"/>
              </a:p>
            </p:txBody>
          </p:sp>
        </p:grpSp>
        <p:sp>
          <p:nvSpPr>
            <p:cNvPr id="364" name="Google Shape;364;p52"/>
            <p:cNvSpPr/>
            <p:nvPr/>
          </p:nvSpPr>
          <p:spPr>
            <a:xfrm>
              <a:off x="7466269" y="2106620"/>
              <a:ext cx="922800" cy="922800"/>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5" name="Google Shape;365;p52"/>
            <p:cNvPicPr preferRelativeResize="0"/>
            <p:nvPr/>
          </p:nvPicPr>
          <p:blipFill rotWithShape="1">
            <a:blip r:embed="rId4">
              <a:alphaModFix/>
            </a:blip>
            <a:srcRect b="0" l="0" r="0" t="0"/>
            <a:stretch/>
          </p:blipFill>
          <p:spPr>
            <a:xfrm>
              <a:off x="7672673" y="2313024"/>
              <a:ext cx="509849" cy="509849"/>
            </a:xfrm>
            <a:prstGeom prst="rect">
              <a:avLst/>
            </a:prstGeom>
            <a:noFill/>
            <a:ln>
              <a:noFill/>
            </a:ln>
          </p:spPr>
        </p:pic>
        <p:grpSp>
          <p:nvGrpSpPr>
            <p:cNvPr id="366" name="Google Shape;366;p52"/>
            <p:cNvGrpSpPr/>
            <p:nvPr/>
          </p:nvGrpSpPr>
          <p:grpSpPr>
            <a:xfrm>
              <a:off x="1919797" y="3283126"/>
              <a:ext cx="5712549" cy="844800"/>
              <a:chOff x="1347216" y="1298723"/>
              <a:chExt cx="5712549" cy="844800"/>
            </a:xfrm>
          </p:grpSpPr>
          <p:sp>
            <p:nvSpPr>
              <p:cNvPr id="367" name="Google Shape;367;p52"/>
              <p:cNvSpPr/>
              <p:nvPr/>
            </p:nvSpPr>
            <p:spPr>
              <a:xfrm>
                <a:off x="1347216" y="1324172"/>
                <a:ext cx="5541300" cy="7974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8" name="Google Shape;368;p52"/>
              <p:cNvSpPr txBox="1"/>
              <p:nvPr/>
            </p:nvSpPr>
            <p:spPr>
              <a:xfrm>
                <a:off x="1904565" y="1298723"/>
                <a:ext cx="5155200" cy="844800"/>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Clr>
                    <a:srgbClr val="000000"/>
                  </a:buClr>
                  <a:buSzPts val="3200"/>
                  <a:buFont typeface="Arial"/>
                  <a:buNone/>
                </a:pPr>
                <a:r>
                  <a:rPr b="1" i="0" lang="nl-BE" sz="1800" u="none" cap="none" strike="noStrike">
                    <a:solidFill>
                      <a:srgbClr val="000000"/>
                    </a:solidFill>
                    <a:latin typeface="Arial"/>
                    <a:ea typeface="Arial"/>
                    <a:cs typeface="Arial"/>
                    <a:sym typeface="Arial"/>
                  </a:rPr>
                  <a:t>Tools</a:t>
                </a:r>
                <a:endParaRPr b="0" i="0" sz="1400" u="none" cap="none" strike="noStrike">
                  <a:solidFill>
                    <a:srgbClr val="000000"/>
                  </a:solidFill>
                  <a:latin typeface="Arial"/>
                  <a:ea typeface="Arial"/>
                  <a:cs typeface="Arial"/>
                  <a:sym typeface="Arial"/>
                </a:endParaRPr>
              </a:p>
            </p:txBody>
          </p:sp>
        </p:grpSp>
        <p:sp>
          <p:nvSpPr>
            <p:cNvPr id="369" name="Google Shape;369;p52"/>
            <p:cNvSpPr/>
            <p:nvPr/>
          </p:nvSpPr>
          <p:spPr>
            <a:xfrm>
              <a:off x="1458468" y="3235683"/>
              <a:ext cx="922800" cy="922800"/>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70" name="Google Shape;370;p52"/>
            <p:cNvGrpSpPr/>
            <p:nvPr/>
          </p:nvGrpSpPr>
          <p:grpSpPr>
            <a:xfrm>
              <a:off x="2381127" y="4382130"/>
              <a:ext cx="5712549" cy="844800"/>
              <a:chOff x="1347216" y="1298723"/>
              <a:chExt cx="5712549" cy="844800"/>
            </a:xfrm>
          </p:grpSpPr>
          <p:sp>
            <p:nvSpPr>
              <p:cNvPr id="371" name="Google Shape;371;p52"/>
              <p:cNvSpPr/>
              <p:nvPr/>
            </p:nvSpPr>
            <p:spPr>
              <a:xfrm>
                <a:off x="1347216" y="1324172"/>
                <a:ext cx="5541300" cy="7974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2" name="Google Shape;372;p52"/>
              <p:cNvSpPr txBox="1"/>
              <p:nvPr/>
            </p:nvSpPr>
            <p:spPr>
              <a:xfrm>
                <a:off x="1904565" y="1298723"/>
                <a:ext cx="5155200" cy="844800"/>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Clr>
                    <a:srgbClr val="000000"/>
                  </a:buClr>
                  <a:buSzPts val="3200"/>
                  <a:buFont typeface="Arial"/>
                  <a:buNone/>
                </a:pPr>
                <a:r>
                  <a:rPr b="1" lang="nl-BE" sz="1800"/>
                  <a:t>Support </a:t>
                </a:r>
                <a:r>
                  <a:rPr b="1" i="0" lang="nl-BE" sz="1800" u="none" cap="none" strike="noStrike">
                    <a:solidFill>
                      <a:srgbClr val="000000"/>
                    </a:solidFill>
                    <a:latin typeface="Arial"/>
                    <a:ea typeface="Arial"/>
                    <a:cs typeface="Arial"/>
                    <a:sym typeface="Arial"/>
                  </a:rPr>
                  <a:t>&amp; Governance</a:t>
                </a:r>
                <a:endParaRPr b="0" i="0" sz="1800" u="none" cap="none" strike="noStrike">
                  <a:solidFill>
                    <a:srgbClr val="000000"/>
                  </a:solidFill>
                  <a:latin typeface="Arial"/>
                  <a:ea typeface="Arial"/>
                  <a:cs typeface="Arial"/>
                  <a:sym typeface="Arial"/>
                </a:endParaRPr>
              </a:p>
            </p:txBody>
          </p:sp>
        </p:grpSp>
        <p:sp>
          <p:nvSpPr>
            <p:cNvPr id="373" name="Google Shape;373;p52"/>
            <p:cNvSpPr/>
            <p:nvPr/>
          </p:nvSpPr>
          <p:spPr>
            <a:xfrm>
              <a:off x="7466269" y="4343271"/>
              <a:ext cx="922800" cy="922800"/>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74" name="Google Shape;374;p52"/>
            <p:cNvGrpSpPr/>
            <p:nvPr/>
          </p:nvGrpSpPr>
          <p:grpSpPr>
            <a:xfrm>
              <a:off x="1960271" y="5481134"/>
              <a:ext cx="5712549" cy="844800"/>
              <a:chOff x="1347216" y="1298723"/>
              <a:chExt cx="5712549" cy="844800"/>
            </a:xfrm>
          </p:grpSpPr>
          <p:sp>
            <p:nvSpPr>
              <p:cNvPr id="375" name="Google Shape;375;p52"/>
              <p:cNvSpPr/>
              <p:nvPr/>
            </p:nvSpPr>
            <p:spPr>
              <a:xfrm>
                <a:off x="1347216" y="1324172"/>
                <a:ext cx="5541300" cy="7974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6" name="Google Shape;376;p52"/>
              <p:cNvSpPr txBox="1"/>
              <p:nvPr/>
            </p:nvSpPr>
            <p:spPr>
              <a:xfrm>
                <a:off x="1904565" y="1298723"/>
                <a:ext cx="5155200" cy="844800"/>
              </a:xfrm>
              <a:prstGeom prst="rect">
                <a:avLst/>
              </a:prstGeom>
              <a:noFill/>
              <a:ln>
                <a:noFill/>
              </a:ln>
            </p:spPr>
            <p:txBody>
              <a:bodyPr anchorCtr="0" anchor="t" bIns="68550" lIns="68550" spcFirstLastPara="1" rIns="68550" wrap="square" tIns="68550">
                <a:noAutofit/>
              </a:bodyPr>
              <a:lstStyle/>
              <a:p>
                <a:pPr indent="0" lvl="0" marL="19050" marR="0" rtl="0" algn="l">
                  <a:lnSpc>
                    <a:spcPct val="100000"/>
                  </a:lnSpc>
                  <a:spcBef>
                    <a:spcPts val="700"/>
                  </a:spcBef>
                  <a:spcAft>
                    <a:spcPts val="0"/>
                  </a:spcAft>
                  <a:buClr>
                    <a:srgbClr val="000000"/>
                  </a:buClr>
                  <a:buSzPts val="3200"/>
                  <a:buFont typeface="Arial"/>
                  <a:buNone/>
                </a:pPr>
                <a:r>
                  <a:rPr b="1" i="0" lang="nl-BE" sz="1800" u="none" cap="none" strike="noStrike">
                    <a:solidFill>
                      <a:srgbClr val="000000"/>
                    </a:solidFill>
                    <a:latin typeface="Arial"/>
                    <a:ea typeface="Arial"/>
                    <a:cs typeface="Arial"/>
                    <a:sym typeface="Arial"/>
                  </a:rPr>
                  <a:t>Use cases</a:t>
                </a:r>
                <a:endParaRPr b="0" i="0" sz="1400" u="none" cap="none" strike="noStrike">
                  <a:solidFill>
                    <a:srgbClr val="000000"/>
                  </a:solidFill>
                  <a:latin typeface="Arial"/>
                  <a:ea typeface="Arial"/>
                  <a:cs typeface="Arial"/>
                  <a:sym typeface="Arial"/>
                </a:endParaRPr>
              </a:p>
            </p:txBody>
          </p:sp>
        </p:grpSp>
        <p:sp>
          <p:nvSpPr>
            <p:cNvPr id="377" name="Google Shape;377;p52"/>
            <p:cNvSpPr/>
            <p:nvPr/>
          </p:nvSpPr>
          <p:spPr>
            <a:xfrm>
              <a:off x="1498942" y="5433691"/>
              <a:ext cx="922800" cy="922800"/>
            </a:xfrm>
            <a:prstGeom prst="ellipse">
              <a:avLst/>
            </a:prstGeom>
            <a:solidFill>
              <a:schemeClr val="lt1"/>
            </a:solidFill>
            <a:ln cap="flat" cmpd="sng" w="762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78" name="Google Shape;378;p52"/>
            <p:cNvPicPr preferRelativeResize="0"/>
            <p:nvPr/>
          </p:nvPicPr>
          <p:blipFill rotWithShape="1">
            <a:blip r:embed="rId5">
              <a:alphaModFix/>
            </a:blip>
            <a:srcRect b="0" l="0" r="0" t="0"/>
            <a:stretch/>
          </p:blipFill>
          <p:spPr>
            <a:xfrm>
              <a:off x="1631703" y="3415404"/>
              <a:ext cx="580382" cy="580382"/>
            </a:xfrm>
            <a:prstGeom prst="rect">
              <a:avLst/>
            </a:prstGeom>
            <a:noFill/>
            <a:ln>
              <a:noFill/>
            </a:ln>
          </p:spPr>
        </p:pic>
        <p:pic>
          <p:nvPicPr>
            <p:cNvPr id="379" name="Google Shape;379;p52"/>
            <p:cNvPicPr preferRelativeResize="0"/>
            <p:nvPr/>
          </p:nvPicPr>
          <p:blipFill rotWithShape="1">
            <a:blip r:embed="rId6">
              <a:alphaModFix/>
            </a:blip>
            <a:srcRect b="0" l="0" r="0" t="0"/>
            <a:stretch/>
          </p:blipFill>
          <p:spPr>
            <a:xfrm>
              <a:off x="7644864" y="4468760"/>
              <a:ext cx="567040" cy="567040"/>
            </a:xfrm>
            <a:prstGeom prst="rect">
              <a:avLst/>
            </a:prstGeom>
            <a:noFill/>
            <a:ln>
              <a:noFill/>
            </a:ln>
          </p:spPr>
        </p:pic>
        <p:pic>
          <p:nvPicPr>
            <p:cNvPr id="380" name="Google Shape;380;p52"/>
            <p:cNvPicPr preferRelativeResize="0"/>
            <p:nvPr/>
          </p:nvPicPr>
          <p:blipFill rotWithShape="1">
            <a:blip r:embed="rId7">
              <a:alphaModFix/>
            </a:blip>
            <a:srcRect b="0" l="0" r="0" t="0"/>
            <a:stretch/>
          </p:blipFill>
          <p:spPr>
            <a:xfrm>
              <a:off x="1669651" y="5638800"/>
              <a:ext cx="500291" cy="500291"/>
            </a:xfrm>
            <a:prstGeom prst="rect">
              <a:avLst/>
            </a:prstGeom>
            <a:noFill/>
            <a:ln>
              <a:noFill/>
            </a:ln>
          </p:spPr>
        </p:pic>
      </p:grpSp>
      <p:sp>
        <p:nvSpPr>
          <p:cNvPr id="381" name="Google Shape;381;p52"/>
          <p:cNvSpPr/>
          <p:nvPr/>
        </p:nvSpPr>
        <p:spPr>
          <a:xfrm>
            <a:off x="1315234" y="267745"/>
            <a:ext cx="6670200" cy="377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1" i="0" lang="nl-BE" sz="2700" u="none" cap="none" strike="noStrike">
                <a:solidFill>
                  <a:schemeClr val="accent4"/>
                </a:solidFill>
                <a:latin typeface="Arial"/>
                <a:ea typeface="Arial"/>
                <a:cs typeface="Arial"/>
                <a:sym typeface="Arial"/>
              </a:rPr>
              <a:t>OSLO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3"/>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fbeelding met schermafbeelding&#10;&#10;Beschrijving is gegenereerd met zeer hoge betrouwbaarheid" id="387" name="Google Shape;387;p53"/>
          <p:cNvPicPr preferRelativeResize="0"/>
          <p:nvPr/>
        </p:nvPicPr>
        <p:blipFill rotWithShape="1">
          <a:blip r:embed="rId3">
            <a:alphaModFix/>
          </a:blip>
          <a:srcRect b="0" l="0" r="0" t="0"/>
          <a:stretch/>
        </p:blipFill>
        <p:spPr>
          <a:xfrm>
            <a:off x="720672" y="1372786"/>
            <a:ext cx="7692970" cy="3017861"/>
          </a:xfrm>
          <a:prstGeom prst="rect">
            <a:avLst/>
          </a:prstGeom>
          <a:noFill/>
          <a:ln>
            <a:noFill/>
          </a:ln>
        </p:spPr>
      </p:pic>
      <p:sp>
        <p:nvSpPr>
          <p:cNvPr id="388" name="Google Shape;388;p53"/>
          <p:cNvSpPr/>
          <p:nvPr/>
        </p:nvSpPr>
        <p:spPr>
          <a:xfrm>
            <a:off x="5654943" y="1794897"/>
            <a:ext cx="2324700" cy="6876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2060"/>
                </a:solidFill>
                <a:latin typeface="Courier New"/>
                <a:ea typeface="Courier New"/>
                <a:cs typeface="Courier New"/>
                <a:sym typeface="Courier New"/>
              </a:rPr>
              <a:t>e.g. INSPIRE</a:t>
            </a:r>
            <a:endParaRPr b="1" i="0" sz="1400" u="none" cap="none" strike="noStrike">
              <a:solidFill>
                <a:srgbClr val="002060"/>
              </a:solidFill>
              <a:latin typeface="Courier New"/>
              <a:ea typeface="Courier New"/>
              <a:cs typeface="Courier New"/>
              <a:sym typeface="Courier New"/>
            </a:endParaRPr>
          </a:p>
        </p:txBody>
      </p:sp>
      <p:sp>
        <p:nvSpPr>
          <p:cNvPr id="389" name="Google Shape;389;p5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Share and reuse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descr="Afbeelding met schermafbeelding&#10;&#10;Beschrijving is gegenereerd met zeer hoge betrouwbaarheid" id="394" name="Google Shape;394;p54"/>
          <p:cNvPicPr preferRelativeResize="0"/>
          <p:nvPr/>
        </p:nvPicPr>
        <p:blipFill rotWithShape="1">
          <a:blip r:embed="rId3">
            <a:alphaModFix/>
          </a:blip>
          <a:srcRect b="0" l="0" r="0" t="0"/>
          <a:stretch/>
        </p:blipFill>
        <p:spPr>
          <a:xfrm>
            <a:off x="3832513" y="1674464"/>
            <a:ext cx="1920587" cy="2703776"/>
          </a:xfrm>
          <a:prstGeom prst="rect">
            <a:avLst/>
          </a:prstGeom>
          <a:noFill/>
          <a:ln>
            <a:noFill/>
          </a:ln>
          <a:effectLst>
            <a:outerShdw blurRad="292100" rotWithShape="0" algn="tl" dir="2700000" dist="139700">
              <a:srgbClr val="333333">
                <a:alpha val="64705"/>
              </a:srgbClr>
            </a:outerShdw>
          </a:effectLst>
        </p:spPr>
      </p:pic>
      <p:sp>
        <p:nvSpPr>
          <p:cNvPr id="395" name="Google Shape;395;p54"/>
          <p:cNvSpPr txBox="1"/>
          <p:nvPr/>
        </p:nvSpPr>
        <p:spPr>
          <a:xfrm>
            <a:off x="641659" y="955610"/>
            <a:ext cx="6958500" cy="505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800"/>
              <a:buFont typeface="Arial"/>
              <a:buNone/>
            </a:pPr>
            <a:r>
              <a:rPr lang="nl-BE" sz="1800">
                <a:latin typeface="Calibri"/>
                <a:ea typeface="Calibri"/>
                <a:cs typeface="Calibri"/>
                <a:sym typeface="Calibri"/>
              </a:rPr>
              <a:t>Scalable process for </a:t>
            </a:r>
            <a:r>
              <a:rPr lang="nl-BE" sz="1800">
                <a:latin typeface="Calibri"/>
                <a:ea typeface="Calibri"/>
                <a:cs typeface="Calibri"/>
                <a:sym typeface="Calibri"/>
              </a:rPr>
              <a:t>initiation</a:t>
            </a:r>
            <a:r>
              <a:rPr lang="nl-BE" sz="1800">
                <a:latin typeface="Calibri"/>
                <a:ea typeface="Calibri"/>
                <a:cs typeface="Calibri"/>
                <a:sym typeface="Calibri"/>
              </a:rPr>
              <a:t>, development, modification and phasing out of data standards.</a:t>
            </a:r>
            <a:endParaRPr b="0" i="0" sz="1800" u="none" cap="none" strike="noStrike">
              <a:solidFill>
                <a:srgbClr val="000000"/>
              </a:solidFill>
              <a:latin typeface="Calibri"/>
              <a:ea typeface="Calibri"/>
              <a:cs typeface="Calibri"/>
              <a:sym typeface="Calibri"/>
            </a:endParaRPr>
          </a:p>
        </p:txBody>
      </p:sp>
      <p:sp>
        <p:nvSpPr>
          <p:cNvPr id="396" name="Google Shape;396;p54"/>
          <p:cNvSpPr/>
          <p:nvPr/>
        </p:nvSpPr>
        <p:spPr>
          <a:xfrm>
            <a:off x="540029"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fbeelding met schermafbeelding&#10;&#10;Beschrijving is gegenereerd met zeer hoge betrouwbaarheid" id="397" name="Google Shape;397;p54"/>
          <p:cNvPicPr preferRelativeResize="0"/>
          <p:nvPr/>
        </p:nvPicPr>
        <p:blipFill rotWithShape="1">
          <a:blip r:embed="rId4">
            <a:alphaModFix/>
          </a:blip>
          <a:srcRect b="0" l="0" r="0" t="0"/>
          <a:stretch/>
        </p:blipFill>
        <p:spPr>
          <a:xfrm>
            <a:off x="3503468" y="1849877"/>
            <a:ext cx="1911928" cy="2716632"/>
          </a:xfrm>
          <a:prstGeom prst="rect">
            <a:avLst/>
          </a:prstGeom>
          <a:noFill/>
          <a:ln>
            <a:noFill/>
          </a:ln>
          <a:effectLst>
            <a:outerShdw blurRad="292100" rotWithShape="0" algn="tl" dir="2700000" dist="139700">
              <a:srgbClr val="333333">
                <a:alpha val="64705"/>
              </a:srgbClr>
            </a:outerShdw>
          </a:effectLst>
        </p:spPr>
      </p:pic>
      <p:pic>
        <p:nvPicPr>
          <p:cNvPr id="398" name="Google Shape;398;p54"/>
          <p:cNvPicPr preferRelativeResize="0"/>
          <p:nvPr/>
        </p:nvPicPr>
        <p:blipFill rotWithShape="1">
          <a:blip r:embed="rId5">
            <a:alphaModFix/>
          </a:blip>
          <a:srcRect b="0" l="0" r="0" t="0"/>
          <a:stretch/>
        </p:blipFill>
        <p:spPr>
          <a:xfrm>
            <a:off x="3139786" y="2089544"/>
            <a:ext cx="1903269" cy="2704889"/>
          </a:xfrm>
          <a:prstGeom prst="rect">
            <a:avLst/>
          </a:prstGeom>
          <a:noFill/>
          <a:ln>
            <a:noFill/>
          </a:ln>
          <a:effectLst>
            <a:outerShdw blurRad="292100" rotWithShape="0" algn="tl" dir="2700000" dist="139700">
              <a:srgbClr val="333333">
                <a:alpha val="64705"/>
              </a:srgbClr>
            </a:outerShdw>
          </a:effectLst>
        </p:spPr>
      </p:pic>
      <p:sp>
        <p:nvSpPr>
          <p:cNvPr id="399" name="Google Shape;399;p5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Process </a:t>
            </a:r>
            <a:r>
              <a:rPr b="1" lang="nl-BE" sz="3200"/>
              <a:t>and method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idx="1" type="body"/>
          </p:nvPr>
        </p:nvSpPr>
        <p:spPr>
          <a:xfrm>
            <a:off x="704760" y="954229"/>
            <a:ext cx="6845400" cy="2065500"/>
          </a:xfrm>
          <a:prstGeom prst="rect">
            <a:avLst/>
          </a:prstGeom>
          <a:noFill/>
          <a:ln>
            <a:noFill/>
          </a:ln>
        </p:spPr>
        <p:txBody>
          <a:bodyPr anchorCtr="0" anchor="t" bIns="39550" lIns="79125" spcFirstLastPara="1" rIns="79125" wrap="square" tIns="39550">
            <a:normAutofit/>
          </a:bodyPr>
          <a:lstStyle/>
          <a:p>
            <a:pPr indent="-285750" lvl="0" marL="292100" marR="0" rtl="0" algn="l">
              <a:lnSpc>
                <a:spcPct val="100000"/>
              </a:lnSpc>
              <a:spcBef>
                <a:spcPts val="0"/>
              </a:spcBef>
              <a:spcAft>
                <a:spcPts val="0"/>
              </a:spcAft>
              <a:buClr>
                <a:schemeClr val="dk1"/>
              </a:buClr>
              <a:buSzPts val="1900"/>
              <a:buFont typeface="Arial"/>
              <a:buChar char="➔"/>
            </a:pPr>
            <a:r>
              <a:rPr lang="nl-BE" sz="2000"/>
              <a:t>Workshops as part of a wider process</a:t>
            </a:r>
            <a:endParaRPr sz="2000"/>
          </a:p>
          <a:p>
            <a:pPr indent="-260350" lvl="1" marL="673100" rtl="0" algn="l">
              <a:lnSpc>
                <a:spcPct val="100000"/>
              </a:lnSpc>
              <a:spcBef>
                <a:spcPts val="600"/>
              </a:spcBef>
              <a:spcAft>
                <a:spcPts val="0"/>
              </a:spcAft>
              <a:buClr>
                <a:schemeClr val="dk1"/>
              </a:buClr>
              <a:buSzPts val="1900"/>
              <a:buChar char="●"/>
            </a:pPr>
            <a:r>
              <a:rPr lang="nl-BE" sz="2000"/>
              <a:t>Goal: Consensus on data standard supported by various stakeholders</a:t>
            </a:r>
            <a:endParaRPr sz="2000"/>
          </a:p>
          <a:p>
            <a:pPr indent="-260350" lvl="1" marL="673100" rtl="0" algn="l">
              <a:lnSpc>
                <a:spcPct val="100000"/>
              </a:lnSpc>
              <a:spcBef>
                <a:spcPts val="600"/>
              </a:spcBef>
              <a:spcAft>
                <a:spcPts val="0"/>
              </a:spcAft>
              <a:buClr>
                <a:schemeClr val="dk1"/>
              </a:buClr>
              <a:buSzPts val="1900"/>
              <a:buChar char="●"/>
            </a:pPr>
            <a:r>
              <a:rPr lang="nl-BE" sz="2000"/>
              <a:t>Process and method for developing a data standard</a:t>
            </a:r>
            <a:endParaRPr sz="2000"/>
          </a:p>
        </p:txBody>
      </p:sp>
      <p:sp>
        <p:nvSpPr>
          <p:cNvPr id="405" name="Google Shape;405;p5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Context </a:t>
            </a:r>
            <a:r>
              <a:rPr b="1" lang="nl-BE" sz="3200"/>
              <a:t>of the workshops</a:t>
            </a:r>
            <a:endParaRPr b="0" i="0" sz="1400" u="none" cap="none" strike="noStrike">
              <a:solidFill>
                <a:srgbClr val="000000"/>
              </a:solidFill>
              <a:latin typeface="Arial"/>
              <a:ea typeface="Arial"/>
              <a:cs typeface="Arial"/>
              <a:sym typeface="Arial"/>
            </a:endParaRPr>
          </a:p>
        </p:txBody>
      </p:sp>
      <p:pic>
        <p:nvPicPr>
          <p:cNvPr id="406" name="Google Shape;406;p55"/>
          <p:cNvPicPr preferRelativeResize="0"/>
          <p:nvPr/>
        </p:nvPicPr>
        <p:blipFill>
          <a:blip r:embed="rId3">
            <a:alphaModFix/>
          </a:blip>
          <a:stretch>
            <a:fillRect/>
          </a:stretch>
        </p:blipFill>
        <p:spPr>
          <a:xfrm>
            <a:off x="1997400" y="2840274"/>
            <a:ext cx="6976637" cy="206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Objective</a:t>
            </a:r>
            <a:endParaRPr b="1" i="0" sz="3200" u="none" cap="none" strike="noStrike">
              <a:solidFill>
                <a:srgbClr val="000000"/>
              </a:solidFill>
              <a:latin typeface="Arial"/>
              <a:ea typeface="Arial"/>
              <a:cs typeface="Arial"/>
              <a:sym typeface="Arial"/>
            </a:endParaRPr>
          </a:p>
        </p:txBody>
      </p:sp>
      <p:sp>
        <p:nvSpPr>
          <p:cNvPr id="209" name="Google Shape;209;p38"/>
          <p:cNvSpPr/>
          <p:nvPr/>
        </p:nvSpPr>
        <p:spPr>
          <a:xfrm>
            <a:off x="660900" y="2067503"/>
            <a:ext cx="8073600" cy="10386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323850" lvl="0" marL="457200" marR="0" rtl="0" algn="l">
              <a:lnSpc>
                <a:spcPct val="100000"/>
              </a:lnSpc>
              <a:spcBef>
                <a:spcPts val="0"/>
              </a:spcBef>
              <a:spcAft>
                <a:spcPts val="0"/>
              </a:spcAft>
              <a:buClr>
                <a:schemeClr val="dk1"/>
              </a:buClr>
              <a:buSzPts val="1500"/>
              <a:buFont typeface="Arial"/>
              <a:buChar char="-"/>
            </a:pPr>
            <a:r>
              <a:rPr b="1" lang="nl-BE" sz="1500">
                <a:solidFill>
                  <a:schemeClr val="dk1"/>
                </a:solidFill>
              </a:rPr>
              <a:t>An introduction of OSLO Trapeze standardisation track</a:t>
            </a:r>
            <a:endParaRPr b="1" i="0" sz="15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rPr b="1" i="0" lang="nl-BE" sz="1500" u="none" cap="none" strike="noStrike">
                <a:solidFill>
                  <a:schemeClr val="dk1"/>
                </a:solidFill>
                <a:latin typeface="Arial"/>
                <a:ea typeface="Arial"/>
                <a:cs typeface="Arial"/>
                <a:sym typeface="Arial"/>
              </a:rPr>
              <a:t> </a:t>
            </a:r>
            <a:endParaRPr b="1"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Char char="-"/>
            </a:pPr>
            <a:r>
              <a:rPr b="1" lang="nl-BE" sz="1500">
                <a:solidFill>
                  <a:schemeClr val="dk1"/>
                </a:solidFill>
              </a:rPr>
              <a:t>Brainstorm about possible use cases &amp; high level concepts for this data standard</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6"/>
          <p:cNvSpPr txBox="1"/>
          <p:nvPr>
            <p:ph idx="12" type="sldNum"/>
          </p:nvPr>
        </p:nvSpPr>
        <p:spPr>
          <a:xfrm>
            <a:off x="6553200" y="4767263"/>
            <a:ext cx="21336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2"/>
              </a:buClr>
              <a:buSzPts val="1800"/>
              <a:buFont typeface="Arial"/>
              <a:buNone/>
            </a:pPr>
            <a:fld id="{00000000-1234-1234-1234-123412341234}" type="slidenum">
              <a:rPr lang="nl-BE"/>
              <a:t>‹#›</a:t>
            </a:fld>
            <a:endParaRPr/>
          </a:p>
        </p:txBody>
      </p:sp>
      <p:pic>
        <p:nvPicPr>
          <p:cNvPr id="413" name="Google Shape;413;p56"/>
          <p:cNvPicPr preferRelativeResize="0"/>
          <p:nvPr/>
        </p:nvPicPr>
        <p:blipFill rotWithShape="1">
          <a:blip r:embed="rId3">
            <a:alphaModFix/>
          </a:blip>
          <a:srcRect b="0" l="0" r="0" t="0"/>
          <a:stretch/>
        </p:blipFill>
        <p:spPr>
          <a:xfrm>
            <a:off x="1311852" y="1"/>
            <a:ext cx="6520295"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p:nvPr/>
        </p:nvSpPr>
        <p:spPr>
          <a:xfrm>
            <a:off x="1209675" y="1662113"/>
            <a:ext cx="1242000" cy="124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lang="nl-BE" sz="4800">
                <a:solidFill>
                  <a:schemeClr val="accent4"/>
                </a:solidFill>
              </a:rPr>
              <a:t>96</a:t>
            </a:r>
            <a:endParaRPr b="0" i="0" sz="1400" u="none" cap="none" strike="noStrike">
              <a:solidFill>
                <a:srgbClr val="000000"/>
              </a:solidFill>
              <a:latin typeface="Arial"/>
              <a:ea typeface="Arial"/>
              <a:cs typeface="Arial"/>
              <a:sym typeface="Arial"/>
            </a:endParaRPr>
          </a:p>
        </p:txBody>
      </p:sp>
      <p:sp>
        <p:nvSpPr>
          <p:cNvPr id="419" name="Google Shape;419;p57"/>
          <p:cNvSpPr/>
          <p:nvPr/>
        </p:nvSpPr>
        <p:spPr>
          <a:xfrm>
            <a:off x="3886200" y="1662113"/>
            <a:ext cx="1242000" cy="124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lang="nl-BE" sz="4800">
                <a:solidFill>
                  <a:schemeClr val="accent4"/>
                </a:solidFill>
              </a:rPr>
              <a:t>38</a:t>
            </a:r>
            <a:endParaRPr b="0" i="0" sz="1400" u="none" cap="none" strike="noStrike">
              <a:solidFill>
                <a:srgbClr val="000000"/>
              </a:solidFill>
              <a:latin typeface="Arial"/>
              <a:ea typeface="Arial"/>
              <a:cs typeface="Arial"/>
              <a:sym typeface="Arial"/>
            </a:endParaRPr>
          </a:p>
        </p:txBody>
      </p:sp>
      <p:sp>
        <p:nvSpPr>
          <p:cNvPr id="420" name="Google Shape;420;p57"/>
          <p:cNvSpPr/>
          <p:nvPr/>
        </p:nvSpPr>
        <p:spPr>
          <a:xfrm>
            <a:off x="6562725" y="1662113"/>
            <a:ext cx="1242000" cy="124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lang="nl-BE" sz="4800">
                <a:solidFill>
                  <a:schemeClr val="accent4"/>
                </a:solidFill>
              </a:rPr>
              <a:t>10</a:t>
            </a:r>
            <a:endParaRPr b="0" i="0" sz="1400" u="none" cap="none" strike="noStrike">
              <a:solidFill>
                <a:srgbClr val="000000"/>
              </a:solidFill>
              <a:latin typeface="Arial"/>
              <a:ea typeface="Arial"/>
              <a:cs typeface="Arial"/>
              <a:sym typeface="Arial"/>
            </a:endParaRPr>
          </a:p>
        </p:txBody>
      </p:sp>
      <p:sp>
        <p:nvSpPr>
          <p:cNvPr id="421" name="Google Shape;421;p57"/>
          <p:cNvSpPr txBox="1"/>
          <p:nvPr/>
        </p:nvSpPr>
        <p:spPr>
          <a:xfrm>
            <a:off x="1090106" y="3014663"/>
            <a:ext cx="14811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Erkende standaarden</a:t>
            </a:r>
            <a:endParaRPr b="1" i="0" sz="1400" u="none" cap="none" strike="noStrike">
              <a:solidFill>
                <a:srgbClr val="000000"/>
              </a:solidFill>
              <a:latin typeface="Arial"/>
              <a:ea typeface="Arial"/>
              <a:cs typeface="Arial"/>
              <a:sym typeface="Arial"/>
            </a:endParaRPr>
          </a:p>
        </p:txBody>
      </p:sp>
      <p:sp>
        <p:nvSpPr>
          <p:cNvPr id="422" name="Google Shape;422;p57"/>
          <p:cNvSpPr txBox="1"/>
          <p:nvPr/>
        </p:nvSpPr>
        <p:spPr>
          <a:xfrm>
            <a:off x="3766631" y="3014663"/>
            <a:ext cx="14811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Kandidaat- standaarden</a:t>
            </a:r>
            <a:endParaRPr b="0" i="0" sz="1400" u="none" cap="none" strike="noStrike">
              <a:solidFill>
                <a:srgbClr val="000000"/>
              </a:solidFill>
              <a:latin typeface="Arial"/>
              <a:ea typeface="Arial"/>
              <a:cs typeface="Arial"/>
              <a:sym typeface="Arial"/>
            </a:endParaRPr>
          </a:p>
        </p:txBody>
      </p:sp>
      <p:sp>
        <p:nvSpPr>
          <p:cNvPr id="423" name="Google Shape;423;p57"/>
          <p:cNvSpPr txBox="1"/>
          <p:nvPr/>
        </p:nvSpPr>
        <p:spPr>
          <a:xfrm>
            <a:off x="6443156" y="3014663"/>
            <a:ext cx="14811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Standaarden in ontwikkeling</a:t>
            </a:r>
            <a:endParaRPr b="0" i="0" sz="1400" u="none" cap="none" strike="noStrike">
              <a:solidFill>
                <a:srgbClr val="000000"/>
              </a:solidFill>
              <a:latin typeface="Arial"/>
              <a:ea typeface="Arial"/>
              <a:cs typeface="Arial"/>
              <a:sym typeface="Arial"/>
            </a:endParaRPr>
          </a:p>
        </p:txBody>
      </p:sp>
      <p:sp>
        <p:nvSpPr>
          <p:cNvPr id="424" name="Google Shape;424;p5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Status 202</a:t>
            </a:r>
            <a:r>
              <a:rPr b="1" lang="nl-BE" sz="3200"/>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8"/>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0" name="Google Shape;430;p5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Roadmap </a:t>
            </a:r>
            <a:r>
              <a:rPr b="1" lang="nl-BE" sz="3200"/>
              <a:t>of a typical</a:t>
            </a:r>
            <a:r>
              <a:rPr b="1" i="0" lang="nl-BE" sz="3200" u="none" cap="none" strike="noStrike">
                <a:solidFill>
                  <a:srgbClr val="000000"/>
                </a:solidFill>
                <a:latin typeface="Arial"/>
                <a:ea typeface="Arial"/>
                <a:cs typeface="Arial"/>
                <a:sym typeface="Arial"/>
              </a:rPr>
              <a:t> OSLO traject</a:t>
            </a:r>
            <a:endParaRPr b="0" i="0" sz="1400" u="none" cap="none" strike="noStrike">
              <a:solidFill>
                <a:srgbClr val="000000"/>
              </a:solidFill>
              <a:latin typeface="Arial"/>
              <a:ea typeface="Arial"/>
              <a:cs typeface="Arial"/>
              <a:sym typeface="Arial"/>
            </a:endParaRPr>
          </a:p>
        </p:txBody>
      </p:sp>
      <p:sp>
        <p:nvSpPr>
          <p:cNvPr id="431" name="Google Shape;431;p58"/>
          <p:cNvSpPr/>
          <p:nvPr/>
        </p:nvSpPr>
        <p:spPr>
          <a:xfrm rot="5400000">
            <a:off x="8483527" y="2499710"/>
            <a:ext cx="321600" cy="149700"/>
          </a:xfrm>
          <a:prstGeom prst="triangle">
            <a:avLst>
              <a:gd fmla="val 50000" name="adj"/>
            </a:avLst>
          </a:prstGeom>
          <a:solidFill>
            <a:srgbClr val="6B6B6B"/>
          </a:solidFill>
          <a:ln>
            <a:noFill/>
          </a:ln>
        </p:spPr>
        <p:txBody>
          <a:bodyPr anchorCtr="0" anchor="t" bIns="25700" lIns="51400" spcFirstLastPara="1" rIns="51400"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cxnSp>
        <p:nvCxnSpPr>
          <p:cNvPr id="432" name="Google Shape;432;p58"/>
          <p:cNvCxnSpPr/>
          <p:nvPr/>
        </p:nvCxnSpPr>
        <p:spPr>
          <a:xfrm>
            <a:off x="3419926" y="2668756"/>
            <a:ext cx="0" cy="547500"/>
          </a:xfrm>
          <a:prstGeom prst="straightConnector1">
            <a:avLst/>
          </a:prstGeom>
          <a:noFill/>
          <a:ln cap="sq" cmpd="sng" w="12700">
            <a:solidFill>
              <a:srgbClr val="6B6B6B"/>
            </a:solidFill>
            <a:prstDash val="solid"/>
            <a:round/>
            <a:headEnd len="sm" w="sm" type="none"/>
            <a:tailEnd len="med" w="med" type="diamond"/>
          </a:ln>
        </p:spPr>
      </p:cxnSp>
      <p:cxnSp>
        <p:nvCxnSpPr>
          <p:cNvPr id="433" name="Google Shape;433;p58"/>
          <p:cNvCxnSpPr/>
          <p:nvPr/>
        </p:nvCxnSpPr>
        <p:spPr>
          <a:xfrm rot="10800000">
            <a:off x="4977548" y="1909006"/>
            <a:ext cx="0" cy="570000"/>
          </a:xfrm>
          <a:prstGeom prst="straightConnector1">
            <a:avLst/>
          </a:prstGeom>
          <a:noFill/>
          <a:ln cap="sq" cmpd="sng" w="12700">
            <a:solidFill>
              <a:srgbClr val="F0D70F"/>
            </a:solidFill>
            <a:prstDash val="solid"/>
            <a:round/>
            <a:headEnd len="sm" w="sm" type="none"/>
            <a:tailEnd len="med" w="med" type="diamond"/>
          </a:ln>
        </p:spPr>
      </p:cxnSp>
      <p:sp>
        <p:nvSpPr>
          <p:cNvPr id="434" name="Google Shape;434;p58"/>
          <p:cNvSpPr txBox="1"/>
          <p:nvPr/>
        </p:nvSpPr>
        <p:spPr>
          <a:xfrm>
            <a:off x="536176" y="2485200"/>
            <a:ext cx="16392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lt1"/>
                </a:solidFill>
              </a:rPr>
              <a:t>August</a:t>
            </a:r>
            <a:endParaRPr b="1" i="0" sz="900" u="none" cap="none" strike="noStrike">
              <a:solidFill>
                <a:schemeClr val="lt1"/>
              </a:solidFill>
              <a:latin typeface="Calibri"/>
              <a:ea typeface="Calibri"/>
              <a:cs typeface="Calibri"/>
              <a:sym typeface="Calibri"/>
            </a:endParaRPr>
          </a:p>
        </p:txBody>
      </p:sp>
      <p:sp>
        <p:nvSpPr>
          <p:cNvPr id="435" name="Google Shape;435;p58"/>
          <p:cNvSpPr txBox="1"/>
          <p:nvPr/>
        </p:nvSpPr>
        <p:spPr>
          <a:xfrm>
            <a:off x="2175337" y="2485200"/>
            <a:ext cx="16392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dk1"/>
                </a:solidFill>
              </a:rPr>
              <a:t>September</a:t>
            </a:r>
            <a:endParaRPr b="0" i="0" sz="900" u="none" cap="none" strike="noStrike">
              <a:solidFill>
                <a:srgbClr val="000000"/>
              </a:solidFill>
              <a:latin typeface="Arial"/>
              <a:ea typeface="Arial"/>
              <a:cs typeface="Arial"/>
              <a:sym typeface="Arial"/>
            </a:endParaRPr>
          </a:p>
        </p:txBody>
      </p:sp>
      <p:sp>
        <p:nvSpPr>
          <p:cNvPr id="436" name="Google Shape;436;p58"/>
          <p:cNvSpPr txBox="1"/>
          <p:nvPr/>
        </p:nvSpPr>
        <p:spPr>
          <a:xfrm>
            <a:off x="3814501" y="2482481"/>
            <a:ext cx="16392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lt1"/>
                </a:solidFill>
              </a:rPr>
              <a:t>October</a:t>
            </a:r>
            <a:endParaRPr b="0" i="0" sz="900" u="none" cap="none" strike="noStrike">
              <a:solidFill>
                <a:srgbClr val="000000"/>
              </a:solidFill>
              <a:latin typeface="Arial"/>
              <a:ea typeface="Arial"/>
              <a:cs typeface="Arial"/>
              <a:sym typeface="Arial"/>
            </a:endParaRPr>
          </a:p>
        </p:txBody>
      </p:sp>
      <p:sp>
        <p:nvSpPr>
          <p:cNvPr id="437" name="Google Shape;437;p58"/>
          <p:cNvSpPr txBox="1"/>
          <p:nvPr/>
        </p:nvSpPr>
        <p:spPr>
          <a:xfrm>
            <a:off x="6988181" y="2485172"/>
            <a:ext cx="16392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lt1"/>
                </a:solidFill>
              </a:rPr>
              <a:t>December</a:t>
            </a:r>
            <a:endParaRPr b="1" i="0" sz="900" u="none" cap="none" strike="noStrike">
              <a:solidFill>
                <a:srgbClr val="FFFFFF"/>
              </a:solidFill>
              <a:latin typeface="Calibri"/>
              <a:ea typeface="Calibri"/>
              <a:cs typeface="Calibri"/>
              <a:sym typeface="Calibri"/>
            </a:endParaRPr>
          </a:p>
        </p:txBody>
      </p:sp>
      <p:sp>
        <p:nvSpPr>
          <p:cNvPr id="438" name="Google Shape;438;p58"/>
          <p:cNvSpPr txBox="1"/>
          <p:nvPr/>
        </p:nvSpPr>
        <p:spPr>
          <a:xfrm>
            <a:off x="1728111" y="1787965"/>
            <a:ext cx="909900" cy="4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19th</a:t>
            </a:r>
            <a:endParaRPr b="0" i="0" sz="123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Business </a:t>
            </a:r>
            <a:endParaRPr b="1" i="0" sz="7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werkgroep</a:t>
            </a:r>
            <a:endParaRPr b="0" i="0" sz="750" u="none" cap="none" strike="noStrike">
              <a:solidFill>
                <a:schemeClr val="dk1"/>
              </a:solidFill>
              <a:latin typeface="Calibri"/>
              <a:ea typeface="Calibri"/>
              <a:cs typeface="Calibri"/>
              <a:sym typeface="Calibri"/>
            </a:endParaRPr>
          </a:p>
        </p:txBody>
      </p:sp>
      <p:sp>
        <p:nvSpPr>
          <p:cNvPr id="439" name="Google Shape;439;p58"/>
          <p:cNvSpPr txBox="1"/>
          <p:nvPr/>
        </p:nvSpPr>
        <p:spPr>
          <a:xfrm>
            <a:off x="2444182" y="2798557"/>
            <a:ext cx="909900" cy="60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23th</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Themati</a:t>
            </a:r>
            <a:r>
              <a:rPr b="1" lang="nl-BE" sz="750">
                <a:solidFill>
                  <a:schemeClr val="dk1"/>
                </a:solidFill>
                <a:latin typeface="Calibri"/>
                <a:ea typeface="Calibri"/>
                <a:cs typeface="Calibri"/>
                <a:sym typeface="Calibri"/>
              </a:rPr>
              <a:t>c </a:t>
            </a:r>
            <a:br>
              <a:rPr b="1" lang="nl-BE" sz="750">
                <a:solidFill>
                  <a:schemeClr val="dk1"/>
                </a:solidFill>
                <a:latin typeface="Calibri"/>
                <a:ea typeface="Calibri"/>
                <a:cs typeface="Calibri"/>
                <a:sym typeface="Calibri"/>
              </a:rPr>
            </a:br>
            <a:r>
              <a:rPr b="1" lang="nl-BE" sz="750">
                <a:solidFill>
                  <a:schemeClr val="dk1"/>
                </a:solidFill>
                <a:latin typeface="Calibri"/>
                <a:ea typeface="Calibri"/>
                <a:cs typeface="Calibri"/>
                <a:sym typeface="Calibri"/>
              </a:rPr>
              <a:t>workshop</a:t>
            </a:r>
            <a:r>
              <a:rPr b="1" i="0" lang="nl-BE" sz="750" u="none" cap="none" strike="noStrike">
                <a:solidFill>
                  <a:schemeClr val="dk1"/>
                </a:solidFill>
                <a:latin typeface="Calibri"/>
                <a:ea typeface="Calibri"/>
                <a:cs typeface="Calibri"/>
                <a:sym typeface="Calibri"/>
              </a:rPr>
              <a:t> 1</a:t>
            </a:r>
            <a:endParaRPr b="0" i="0" sz="750" u="none" cap="none" strike="noStrike">
              <a:solidFill>
                <a:schemeClr val="dk1"/>
              </a:solidFill>
              <a:latin typeface="Calibri"/>
              <a:ea typeface="Calibri"/>
              <a:cs typeface="Calibri"/>
              <a:sym typeface="Calibri"/>
            </a:endParaRPr>
          </a:p>
        </p:txBody>
      </p:sp>
      <p:sp>
        <p:nvSpPr>
          <p:cNvPr id="440" name="Google Shape;440;p58"/>
          <p:cNvSpPr txBox="1"/>
          <p:nvPr/>
        </p:nvSpPr>
        <p:spPr>
          <a:xfrm>
            <a:off x="5047675" y="1875400"/>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21th</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Themati</a:t>
            </a:r>
            <a:r>
              <a:rPr b="1" lang="nl-BE" sz="750">
                <a:solidFill>
                  <a:schemeClr val="dk1"/>
                </a:solidFill>
                <a:latin typeface="Calibri"/>
                <a:ea typeface="Calibri"/>
                <a:cs typeface="Calibri"/>
                <a:sym typeface="Calibri"/>
              </a:rPr>
              <a:t>c </a:t>
            </a:r>
            <a:endParaRPr b="1" sz="75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workshop 2</a:t>
            </a:r>
            <a:endParaRPr b="1" sz="750">
              <a:solidFill>
                <a:schemeClr val="dk1"/>
              </a:solidFill>
              <a:latin typeface="Calibri"/>
              <a:ea typeface="Calibri"/>
              <a:cs typeface="Calibri"/>
              <a:sym typeface="Calibri"/>
            </a:endParaRPr>
          </a:p>
        </p:txBody>
      </p:sp>
      <p:sp>
        <p:nvSpPr>
          <p:cNvPr id="441" name="Google Shape;441;p58"/>
          <p:cNvSpPr txBox="1"/>
          <p:nvPr/>
        </p:nvSpPr>
        <p:spPr>
          <a:xfrm>
            <a:off x="5455931" y="2482425"/>
            <a:ext cx="15321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dk1"/>
                </a:solidFill>
              </a:rPr>
              <a:t>November</a:t>
            </a:r>
            <a:endParaRPr b="0" i="0" sz="900" u="none" cap="none" strike="noStrike">
              <a:solidFill>
                <a:srgbClr val="000000"/>
              </a:solidFill>
              <a:latin typeface="Arial"/>
              <a:ea typeface="Arial"/>
              <a:cs typeface="Arial"/>
              <a:sym typeface="Arial"/>
            </a:endParaRPr>
          </a:p>
        </p:txBody>
      </p:sp>
      <p:cxnSp>
        <p:nvCxnSpPr>
          <p:cNvPr id="442" name="Google Shape;442;p58"/>
          <p:cNvCxnSpPr/>
          <p:nvPr/>
        </p:nvCxnSpPr>
        <p:spPr>
          <a:xfrm>
            <a:off x="1660541" y="197734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443" name="Google Shape;443;p58"/>
          <p:cNvCxnSpPr/>
          <p:nvPr/>
        </p:nvCxnSpPr>
        <p:spPr>
          <a:xfrm>
            <a:off x="6425348" y="2663605"/>
            <a:ext cx="0" cy="407700"/>
          </a:xfrm>
          <a:prstGeom prst="straightConnector1">
            <a:avLst/>
          </a:prstGeom>
          <a:noFill/>
          <a:ln cap="sq" cmpd="sng" w="12700">
            <a:solidFill>
              <a:srgbClr val="6B6B6B"/>
            </a:solidFill>
            <a:prstDash val="solid"/>
            <a:round/>
            <a:headEnd len="sm" w="sm" type="none"/>
            <a:tailEnd len="med" w="med" type="diamond"/>
          </a:ln>
        </p:spPr>
      </p:cxnSp>
      <p:sp>
        <p:nvSpPr>
          <p:cNvPr id="444" name="Google Shape;444;p58"/>
          <p:cNvSpPr txBox="1"/>
          <p:nvPr/>
        </p:nvSpPr>
        <p:spPr>
          <a:xfrm>
            <a:off x="5437397" y="2767149"/>
            <a:ext cx="909900" cy="38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18th</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Thematic </a:t>
            </a:r>
            <a:endParaRPr b="1" sz="750">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workshop 3</a:t>
            </a:r>
            <a:endParaRPr b="1" i="0" sz="1050" u="none" cap="none" strike="noStrike">
              <a:solidFill>
                <a:srgbClr val="000000"/>
              </a:solidFill>
              <a:latin typeface="Arial"/>
              <a:ea typeface="Arial"/>
              <a:cs typeface="Arial"/>
              <a:sym typeface="Arial"/>
            </a:endParaRPr>
          </a:p>
        </p:txBody>
      </p:sp>
      <p:sp>
        <p:nvSpPr>
          <p:cNvPr id="445" name="Google Shape;445;p58"/>
          <p:cNvSpPr/>
          <p:nvPr/>
        </p:nvSpPr>
        <p:spPr>
          <a:xfrm>
            <a:off x="1673268" y="1509008"/>
            <a:ext cx="179100" cy="351600"/>
          </a:xfrm>
          <a:prstGeom prst="downArrow">
            <a:avLst>
              <a:gd fmla="val 50000" name="adj1"/>
              <a:gd fmla="val 50000" name="adj2"/>
            </a:avLst>
          </a:prstGeom>
          <a:solidFill>
            <a:srgbClr val="FFF200"/>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46" name="Google Shape;446;p58"/>
          <p:cNvSpPr txBox="1"/>
          <p:nvPr/>
        </p:nvSpPr>
        <p:spPr>
          <a:xfrm>
            <a:off x="1207407" y="1317015"/>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lang="nl-BE" sz="1050">
                <a:solidFill>
                  <a:srgbClr val="373636"/>
                </a:solidFill>
              </a:rPr>
              <a:t>Today</a:t>
            </a:r>
            <a:endParaRPr b="0" i="0" sz="500" u="none" cap="none" strike="noStrike">
              <a:solidFill>
                <a:srgbClr val="373636"/>
              </a:solidFill>
              <a:latin typeface="Arial"/>
              <a:ea typeface="Arial"/>
              <a:cs typeface="Arial"/>
              <a:sym typeface="Arial"/>
            </a:endParaRPr>
          </a:p>
        </p:txBody>
      </p:sp>
      <p:sp>
        <p:nvSpPr>
          <p:cNvPr id="447" name="Google Shape;447;p58"/>
          <p:cNvSpPr txBox="1"/>
          <p:nvPr/>
        </p:nvSpPr>
        <p:spPr>
          <a:xfrm>
            <a:off x="536175" y="3971175"/>
            <a:ext cx="831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nl-BE" sz="1800"/>
              <a:t>Don’t forget to </a:t>
            </a:r>
            <a:r>
              <a:rPr b="1" lang="nl-BE" sz="1800"/>
              <a:t>register</a:t>
            </a:r>
            <a:r>
              <a:rPr b="0" i="0" lang="nl-BE"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lang="nl-BE" sz="1050" u="sng">
                <a:solidFill>
                  <a:schemeClr val="hlink"/>
                </a:solidFill>
                <a:hlinkClick r:id="rId3"/>
              </a:rPr>
              <a:t>https://overheid.vlaanderen.be/opleiding/oslo-trapeze?_cldee=a2V2aW4uaGFsZXlkdEB2bGFhbmRlcmVuLmJl&amp;recipientid=contact-6ce4a8517dd3e811a972000d3ab98582-989da9acbb4241e4829946d2e8a0e828&amp;esid=a14015bf-09d4-eb11-bacc-000d3adccc13</a:t>
            </a:r>
            <a:endParaRPr sz="1050"/>
          </a:p>
        </p:txBody>
      </p:sp>
      <p:cxnSp>
        <p:nvCxnSpPr>
          <p:cNvPr id="448" name="Google Shape;448;p58"/>
          <p:cNvCxnSpPr/>
          <p:nvPr/>
        </p:nvCxnSpPr>
        <p:spPr>
          <a:xfrm rot="10800000">
            <a:off x="7873148" y="1909006"/>
            <a:ext cx="0" cy="570000"/>
          </a:xfrm>
          <a:prstGeom prst="straightConnector1">
            <a:avLst/>
          </a:prstGeom>
          <a:noFill/>
          <a:ln cap="sq" cmpd="sng" w="12700">
            <a:solidFill>
              <a:srgbClr val="F0D70F"/>
            </a:solidFill>
            <a:prstDash val="solid"/>
            <a:round/>
            <a:headEnd len="sm" w="sm" type="none"/>
            <a:tailEnd len="med" w="med" type="diamond"/>
          </a:ln>
        </p:spPr>
      </p:cxnSp>
      <p:sp>
        <p:nvSpPr>
          <p:cNvPr id="449" name="Google Shape;449;p58"/>
          <p:cNvSpPr txBox="1"/>
          <p:nvPr/>
        </p:nvSpPr>
        <p:spPr>
          <a:xfrm>
            <a:off x="7943275" y="1875400"/>
            <a:ext cx="909900" cy="47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16th</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Themati</a:t>
            </a:r>
            <a:r>
              <a:rPr b="1" lang="nl-BE" sz="750">
                <a:solidFill>
                  <a:schemeClr val="dk1"/>
                </a:solidFill>
                <a:latin typeface="Calibri"/>
                <a:ea typeface="Calibri"/>
                <a:cs typeface="Calibri"/>
                <a:sym typeface="Calibri"/>
              </a:rPr>
              <a:t>c </a:t>
            </a:r>
            <a:endParaRPr b="1" sz="75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workshop 4</a:t>
            </a:r>
            <a:endParaRPr b="1" sz="750">
              <a:solidFill>
                <a:schemeClr val="dk1"/>
              </a:solidFill>
              <a:latin typeface="Calibri"/>
              <a:ea typeface="Calibri"/>
              <a:cs typeface="Calibri"/>
              <a:sym typeface="Calibri"/>
            </a:endParaRPr>
          </a:p>
        </p:txBody>
      </p:sp>
      <p:cxnSp>
        <p:nvCxnSpPr>
          <p:cNvPr id="450" name="Google Shape;450;p58"/>
          <p:cNvCxnSpPr/>
          <p:nvPr/>
        </p:nvCxnSpPr>
        <p:spPr>
          <a:xfrm>
            <a:off x="8177948" y="2663605"/>
            <a:ext cx="0" cy="407700"/>
          </a:xfrm>
          <a:prstGeom prst="straightConnector1">
            <a:avLst/>
          </a:prstGeom>
          <a:noFill/>
          <a:ln cap="sq" cmpd="sng" w="12700">
            <a:solidFill>
              <a:srgbClr val="F0D70F"/>
            </a:solidFill>
            <a:prstDash val="solid"/>
            <a:round/>
            <a:headEnd len="sm" w="sm" type="none"/>
            <a:tailEnd len="med" w="med" type="diamond"/>
          </a:ln>
        </p:spPr>
      </p:cxnSp>
      <p:sp>
        <p:nvSpPr>
          <p:cNvPr id="451" name="Google Shape;451;p58"/>
          <p:cNvSpPr txBox="1"/>
          <p:nvPr/>
        </p:nvSpPr>
        <p:spPr>
          <a:xfrm>
            <a:off x="7189997" y="2767149"/>
            <a:ext cx="909900" cy="38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Start public </a:t>
            </a:r>
            <a:endParaRPr b="1" sz="750">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review</a:t>
            </a:r>
            <a:endParaRPr b="1" i="0" sz="105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nvSpPr>
        <p:spPr>
          <a:xfrm>
            <a:off x="1931458" y="2149872"/>
            <a:ext cx="5281200" cy="8439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4400"/>
              <a:buFont typeface="Arial"/>
              <a:buNone/>
            </a:pPr>
            <a:r>
              <a:rPr b="1" i="0" lang="nl-BE" sz="4400" u="sng" cap="none" strike="noStrike">
                <a:solidFill>
                  <a:srgbClr val="000000"/>
                </a:solidFill>
                <a:latin typeface="Arial"/>
                <a:ea typeface="Arial"/>
                <a:cs typeface="Arial"/>
                <a:sym typeface="Arial"/>
                <a:hlinkClick r:id="rId3">
                  <a:extLst>
                    <a:ext uri="{A12FA001-AC4F-418D-AE19-62706E023703}">
                      <ahyp:hlinkClr val="tx"/>
                    </a:ext>
                  </a:extLst>
                </a:hlinkClick>
              </a:rPr>
              <a:t>data.vlaanderen.be</a:t>
            </a:r>
            <a:endParaRPr b="1" i="0" sz="4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60"/>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462" name="Google Shape;462;p6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Questions</a:t>
            </a:r>
            <a:r>
              <a:rPr b="1" i="0" lang="nl-BE"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Inspiration</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468" name="Google Shape;468;p61"/>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9" name="Google Shape;469;p61"/>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nl-BE" sz="2400"/>
              <a:t>What already exists within OSLO?</a:t>
            </a:r>
            <a:endParaRPr b="0" i="0" sz="600" u="none" cap="none" strike="noStrike">
              <a:solidFill>
                <a:srgbClr val="000000"/>
              </a:solidFill>
              <a:latin typeface="Arial"/>
              <a:ea typeface="Arial"/>
              <a:cs typeface="Arial"/>
              <a:sym typeface="Arial"/>
            </a:endParaRPr>
          </a:p>
        </p:txBody>
      </p:sp>
      <p:sp>
        <p:nvSpPr>
          <p:cNvPr id="475" name="Google Shape;475;p62"/>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6" name="Google Shape;476;p62"/>
          <p:cNvSpPr txBox="1"/>
          <p:nvPr/>
        </p:nvSpPr>
        <p:spPr>
          <a:xfrm>
            <a:off x="565150" y="3520925"/>
            <a:ext cx="29355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25000"/>
              </a:lnSpc>
              <a:spcBef>
                <a:spcPts val="0"/>
              </a:spcBef>
              <a:spcAft>
                <a:spcPts val="0"/>
              </a:spcAft>
              <a:buClr>
                <a:srgbClr val="000000"/>
              </a:buClr>
              <a:buSzPts val="1400"/>
              <a:buFont typeface="Arial"/>
              <a:buNone/>
            </a:pPr>
            <a:r>
              <a:rPr b="1" i="0" lang="nl-BE" sz="1400" u="none" cap="none" strike="noStrike">
                <a:solidFill>
                  <a:srgbClr val="000000"/>
                </a:solidFill>
                <a:latin typeface="Calibri"/>
                <a:ea typeface="Calibri"/>
                <a:cs typeface="Calibri"/>
                <a:sym typeface="Calibri"/>
              </a:rPr>
              <a:t>Definiti</a:t>
            </a:r>
            <a:r>
              <a:rPr b="1" lang="nl-BE">
                <a:latin typeface="Calibri"/>
                <a:ea typeface="Calibri"/>
                <a:cs typeface="Calibri"/>
                <a:sym typeface="Calibri"/>
              </a:rPr>
              <a:t>on</a:t>
            </a:r>
            <a:r>
              <a:rPr b="1" i="0" lang="nl-BE" sz="1400" u="none" cap="none" strike="noStrike">
                <a:solidFill>
                  <a:srgbClr val="000000"/>
                </a:solidFill>
                <a:latin typeface="Calibri"/>
                <a:ea typeface="Calibri"/>
                <a:cs typeface="Calibri"/>
                <a:sym typeface="Calibri"/>
              </a:rPr>
              <a:t> </a:t>
            </a:r>
            <a:r>
              <a:rPr b="1" lang="nl-BE">
                <a:latin typeface="Calibri"/>
                <a:ea typeface="Calibri"/>
                <a:cs typeface="Calibri"/>
                <a:sym typeface="Calibri"/>
              </a:rPr>
              <a:t>Consent</a:t>
            </a:r>
            <a:endParaRPr b="1" i="0" sz="1400" u="none" cap="none" strike="noStrike">
              <a:solidFill>
                <a:srgbClr val="000000"/>
              </a:solidFill>
              <a:latin typeface="Calibri"/>
              <a:ea typeface="Calibri"/>
              <a:cs typeface="Calibri"/>
              <a:sym typeface="Calibri"/>
            </a:endParaRPr>
          </a:p>
          <a:p>
            <a:pPr indent="0" lvl="0" marL="0" marR="0" rtl="0" algn="l">
              <a:lnSpc>
                <a:spcPct val="125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p>
            <a:pPr indent="0" lvl="0" marL="0" marR="0" rtl="0" algn="just">
              <a:lnSpc>
                <a:spcPct val="125000"/>
              </a:lnSpc>
              <a:spcBef>
                <a:spcPts val="0"/>
              </a:spcBef>
              <a:spcAft>
                <a:spcPts val="0"/>
              </a:spcAft>
              <a:buClr>
                <a:srgbClr val="000000"/>
              </a:buClr>
              <a:buSzPts val="1100"/>
              <a:buFont typeface="Arial"/>
              <a:buNone/>
            </a:pPr>
            <a:r>
              <a:rPr lang="nl-BE" sz="1100">
                <a:latin typeface="Calibri"/>
                <a:ea typeface="Calibri"/>
                <a:cs typeface="Calibri"/>
                <a:sym typeface="Calibri"/>
              </a:rPr>
              <a:t>An explicit consent, given by a certain Agent who is the subject of the personal information.</a:t>
            </a:r>
            <a:endParaRPr b="1" i="1" sz="1100" u="none" cap="none" strike="noStrike">
              <a:solidFill>
                <a:srgbClr val="FF0000"/>
              </a:solidFill>
              <a:latin typeface="Calibri"/>
              <a:ea typeface="Calibri"/>
              <a:cs typeface="Calibri"/>
              <a:sym typeface="Calibri"/>
            </a:endParaRPr>
          </a:p>
        </p:txBody>
      </p:sp>
      <p:sp>
        <p:nvSpPr>
          <p:cNvPr id="477" name="Google Shape;477;p62"/>
          <p:cNvSpPr/>
          <p:nvPr/>
        </p:nvSpPr>
        <p:spPr>
          <a:xfrm>
            <a:off x="951500" y="1012150"/>
            <a:ext cx="2236800" cy="143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OSLO </a:t>
            </a:r>
            <a:r>
              <a:rPr lang="nl-BE"/>
              <a:t>Toestemming</a:t>
            </a:r>
            <a:endParaRPr/>
          </a:p>
          <a:p>
            <a:pPr indent="0" lvl="0" marL="0" marR="0" rtl="0" algn="ctr">
              <a:lnSpc>
                <a:spcPct val="100000"/>
              </a:lnSpc>
              <a:spcBef>
                <a:spcPts val="0"/>
              </a:spcBef>
              <a:spcAft>
                <a:spcPts val="0"/>
              </a:spcAft>
              <a:buClr>
                <a:srgbClr val="000000"/>
              </a:buClr>
              <a:buSzPts val="1400"/>
              <a:buFont typeface="Arial"/>
              <a:buNone/>
            </a:pPr>
            <a:r>
              <a:rPr lang="nl-BE" sz="900"/>
              <a:t>Focuses on capturing the explicit consent asked by public organisations to perform specific processing activities with personal data of citizens or </a:t>
            </a:r>
            <a:r>
              <a:rPr lang="nl-BE" sz="900"/>
              <a:t>entrepreneurs</a:t>
            </a:r>
            <a:r>
              <a:rPr lang="nl-BE" sz="900"/>
              <a:t>.</a:t>
            </a:r>
            <a:endParaRPr sz="900"/>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sng" cap="none" strike="noStrike">
                <a:solidFill>
                  <a:schemeClr val="hlink"/>
                </a:solidFill>
                <a:latin typeface="Arial"/>
                <a:ea typeface="Arial"/>
                <a:cs typeface="Arial"/>
                <a:sym typeface="Arial"/>
                <a:hlinkClick r:id="rId3"/>
              </a:rPr>
              <a:t>Data standard</a:t>
            </a:r>
            <a:r>
              <a:rPr b="0" i="0" lang="nl-BE" sz="800" u="none" cap="none" strike="noStrike">
                <a:solidFill>
                  <a:srgbClr val="000000"/>
                </a:solidFill>
                <a:latin typeface="Arial"/>
                <a:ea typeface="Arial"/>
                <a:cs typeface="Arial"/>
                <a:sym typeface="Arial"/>
              </a:rPr>
              <a:t>		</a:t>
            </a:r>
            <a:r>
              <a:rPr b="0" i="0" lang="nl-BE" sz="800" u="sng" cap="none" strike="noStrike">
                <a:solidFill>
                  <a:schemeClr val="hlink"/>
                </a:solidFill>
                <a:latin typeface="Arial"/>
                <a:ea typeface="Arial"/>
                <a:cs typeface="Arial"/>
                <a:sym typeface="Arial"/>
                <a:hlinkClick r:id="rId4"/>
              </a:rPr>
              <a:t>Vocabularium</a:t>
            </a:r>
            <a:endParaRPr b="0" i="0" sz="800" u="none" cap="none" strike="noStrike">
              <a:solidFill>
                <a:srgbClr val="000000"/>
              </a:solidFill>
              <a:latin typeface="Arial"/>
              <a:ea typeface="Arial"/>
              <a:cs typeface="Arial"/>
              <a:sym typeface="Arial"/>
            </a:endParaRPr>
          </a:p>
        </p:txBody>
      </p:sp>
      <p:pic>
        <p:nvPicPr>
          <p:cNvPr id="478" name="Google Shape;478;p62"/>
          <p:cNvPicPr preferRelativeResize="0"/>
          <p:nvPr/>
        </p:nvPicPr>
        <p:blipFill>
          <a:blip r:embed="rId5">
            <a:alphaModFix/>
          </a:blip>
          <a:stretch>
            <a:fillRect/>
          </a:stretch>
        </p:blipFill>
        <p:spPr>
          <a:xfrm>
            <a:off x="3745975" y="1012146"/>
            <a:ext cx="4953482" cy="35554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63"/>
          <p:cNvPicPr preferRelativeResize="0"/>
          <p:nvPr/>
        </p:nvPicPr>
        <p:blipFill>
          <a:blip r:embed="rId3">
            <a:alphaModFix/>
          </a:blip>
          <a:stretch>
            <a:fillRect/>
          </a:stretch>
        </p:blipFill>
        <p:spPr>
          <a:xfrm>
            <a:off x="1507665" y="2449651"/>
            <a:ext cx="6128674" cy="2256275"/>
          </a:xfrm>
          <a:prstGeom prst="rect">
            <a:avLst/>
          </a:prstGeom>
          <a:noFill/>
          <a:ln>
            <a:noFill/>
          </a:ln>
        </p:spPr>
      </p:pic>
      <p:sp>
        <p:nvSpPr>
          <p:cNvPr id="484" name="Google Shape;484;p6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nl-BE" sz="2400"/>
              <a:t>International standards: </a:t>
            </a:r>
            <a:r>
              <a:rPr b="1" lang="nl-BE" sz="2400" u="sng">
                <a:solidFill>
                  <a:schemeClr val="hlink"/>
                </a:solidFill>
                <a:hlinkClick r:id="rId4"/>
              </a:rPr>
              <a:t>Kantara Consent Receipt</a:t>
            </a:r>
            <a:r>
              <a:rPr b="1" lang="nl-BE" sz="2400"/>
              <a:t> </a:t>
            </a:r>
            <a:endParaRPr b="0" i="0" sz="600" u="none" cap="none" strike="noStrike">
              <a:solidFill>
                <a:srgbClr val="000000"/>
              </a:solidFill>
              <a:latin typeface="Arial"/>
              <a:ea typeface="Arial"/>
              <a:cs typeface="Arial"/>
              <a:sym typeface="Arial"/>
            </a:endParaRPr>
          </a:p>
        </p:txBody>
      </p:sp>
      <p:sp>
        <p:nvSpPr>
          <p:cNvPr id="485" name="Google Shape;485;p63"/>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86" name="Google Shape;486;p63"/>
          <p:cNvPicPr preferRelativeResize="0"/>
          <p:nvPr/>
        </p:nvPicPr>
        <p:blipFill>
          <a:blip r:embed="rId5">
            <a:alphaModFix/>
          </a:blip>
          <a:stretch>
            <a:fillRect/>
          </a:stretch>
        </p:blipFill>
        <p:spPr>
          <a:xfrm>
            <a:off x="7444275" y="4279810"/>
            <a:ext cx="1500300" cy="673863"/>
          </a:xfrm>
          <a:prstGeom prst="rect">
            <a:avLst/>
          </a:prstGeom>
          <a:noFill/>
          <a:ln>
            <a:noFill/>
          </a:ln>
        </p:spPr>
      </p:pic>
      <p:sp>
        <p:nvSpPr>
          <p:cNvPr id="487" name="Google Shape;487;p63"/>
          <p:cNvSpPr txBox="1"/>
          <p:nvPr/>
        </p:nvSpPr>
        <p:spPr>
          <a:xfrm>
            <a:off x="565150" y="1206325"/>
            <a:ext cx="4282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100"/>
              <a:t>A Consent Receipt is record of authority granted by a Personally Identifiable Information (PII) Principal to a PII Controller for processing of the Principal’s PII. The record of consent is human-readable and can be represented as standard JSON. This specification defines the requirements for the creation of a consent record and the provision of a human-readable receipt.</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4"/>
          <p:cNvSpPr txBox="1"/>
          <p:nvPr/>
        </p:nvSpPr>
        <p:spPr>
          <a:xfrm>
            <a:off x="628650" y="273850"/>
            <a:ext cx="80598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nl-BE" sz="2400"/>
              <a:t>International standards: </a:t>
            </a:r>
            <a:r>
              <a:rPr b="1" lang="nl-BE" sz="2400" u="sng">
                <a:solidFill>
                  <a:schemeClr val="hlink"/>
                </a:solidFill>
                <a:hlinkClick r:id="rId3"/>
              </a:rPr>
              <a:t>W3C Data Privacy Vocabulary</a:t>
            </a:r>
            <a:endParaRPr b="0" i="0" sz="600" u="none" cap="none" strike="noStrike">
              <a:solidFill>
                <a:srgbClr val="000000"/>
              </a:solidFill>
              <a:latin typeface="Arial"/>
              <a:ea typeface="Arial"/>
              <a:cs typeface="Arial"/>
              <a:sym typeface="Arial"/>
            </a:endParaRPr>
          </a:p>
        </p:txBody>
      </p:sp>
      <p:sp>
        <p:nvSpPr>
          <p:cNvPr id="493" name="Google Shape;493;p64"/>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4" name="Google Shape;494;p64"/>
          <p:cNvSpPr txBox="1"/>
          <p:nvPr/>
        </p:nvSpPr>
        <p:spPr>
          <a:xfrm>
            <a:off x="565150" y="1206325"/>
            <a:ext cx="4282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100">
                <a:highlight>
                  <a:srgbClr val="FFFFFF"/>
                </a:highlight>
              </a:rPr>
              <a:t>The Data Privacy Vocabulary (DPV) provides terms (classes and properties) to describe and represent information related to processing of personal data based on established requirements such as for the EU General Data Protection Regulation (GDPR).</a:t>
            </a:r>
            <a:endParaRPr sz="1100"/>
          </a:p>
        </p:txBody>
      </p:sp>
      <p:pic>
        <p:nvPicPr>
          <p:cNvPr id="495" name="Google Shape;495;p64"/>
          <p:cNvPicPr preferRelativeResize="0"/>
          <p:nvPr/>
        </p:nvPicPr>
        <p:blipFill>
          <a:blip r:embed="rId4">
            <a:alphaModFix/>
          </a:blip>
          <a:stretch>
            <a:fillRect/>
          </a:stretch>
        </p:blipFill>
        <p:spPr>
          <a:xfrm>
            <a:off x="1740075" y="2402551"/>
            <a:ext cx="5836951" cy="2551125"/>
          </a:xfrm>
          <a:prstGeom prst="rect">
            <a:avLst/>
          </a:prstGeom>
          <a:noFill/>
          <a:ln>
            <a:noFill/>
          </a:ln>
        </p:spPr>
      </p:pic>
      <p:pic>
        <p:nvPicPr>
          <p:cNvPr id="496" name="Google Shape;496;p64"/>
          <p:cNvPicPr preferRelativeResize="0"/>
          <p:nvPr/>
        </p:nvPicPr>
        <p:blipFill>
          <a:blip r:embed="rId5">
            <a:alphaModFix/>
          </a:blip>
          <a:stretch>
            <a:fillRect/>
          </a:stretch>
        </p:blipFill>
        <p:spPr>
          <a:xfrm>
            <a:off x="8032950" y="4378275"/>
            <a:ext cx="773900" cy="54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5"/>
          <p:cNvSpPr txBox="1"/>
          <p:nvPr/>
        </p:nvSpPr>
        <p:spPr>
          <a:xfrm>
            <a:off x="628650" y="273850"/>
            <a:ext cx="80598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nl-BE" sz="2400"/>
              <a:t>International standards: </a:t>
            </a:r>
            <a:r>
              <a:rPr b="1" lang="nl-BE" sz="2400" u="sng">
                <a:solidFill>
                  <a:schemeClr val="hlink"/>
                </a:solidFill>
                <a:hlinkClick r:id="rId3"/>
              </a:rPr>
              <a:t>W3C Data Privacy Vocabulary</a:t>
            </a:r>
            <a:endParaRPr b="0" i="0" sz="600" u="none" cap="none" strike="noStrike">
              <a:solidFill>
                <a:srgbClr val="000000"/>
              </a:solidFill>
              <a:latin typeface="Arial"/>
              <a:ea typeface="Arial"/>
              <a:cs typeface="Arial"/>
              <a:sym typeface="Arial"/>
            </a:endParaRPr>
          </a:p>
        </p:txBody>
      </p:sp>
      <p:sp>
        <p:nvSpPr>
          <p:cNvPr id="502" name="Google Shape;502;p65"/>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03" name="Google Shape;503;p65"/>
          <p:cNvPicPr preferRelativeResize="0"/>
          <p:nvPr/>
        </p:nvPicPr>
        <p:blipFill>
          <a:blip r:embed="rId4">
            <a:alphaModFix/>
          </a:blip>
          <a:stretch>
            <a:fillRect/>
          </a:stretch>
        </p:blipFill>
        <p:spPr>
          <a:xfrm>
            <a:off x="628650" y="1751371"/>
            <a:ext cx="5371300" cy="1958300"/>
          </a:xfrm>
          <a:prstGeom prst="rect">
            <a:avLst/>
          </a:prstGeom>
          <a:noFill/>
          <a:ln>
            <a:noFill/>
          </a:ln>
        </p:spPr>
      </p:pic>
      <p:pic>
        <p:nvPicPr>
          <p:cNvPr id="504" name="Google Shape;504;p65"/>
          <p:cNvPicPr preferRelativeResize="0"/>
          <p:nvPr/>
        </p:nvPicPr>
        <p:blipFill rotWithShape="1">
          <a:blip r:embed="rId5">
            <a:alphaModFix/>
          </a:blip>
          <a:srcRect b="5211" l="10602" r="8589" t="13355"/>
          <a:stretch/>
        </p:blipFill>
        <p:spPr>
          <a:xfrm>
            <a:off x="6483025" y="1555575"/>
            <a:ext cx="2064800" cy="2349900"/>
          </a:xfrm>
          <a:prstGeom prst="rect">
            <a:avLst/>
          </a:prstGeom>
          <a:noFill/>
          <a:ln>
            <a:noFill/>
          </a:ln>
        </p:spPr>
      </p:pic>
      <p:pic>
        <p:nvPicPr>
          <p:cNvPr id="505" name="Google Shape;505;p65"/>
          <p:cNvPicPr preferRelativeResize="0"/>
          <p:nvPr/>
        </p:nvPicPr>
        <p:blipFill>
          <a:blip r:embed="rId6">
            <a:alphaModFix/>
          </a:blip>
          <a:stretch>
            <a:fillRect/>
          </a:stretch>
        </p:blipFill>
        <p:spPr>
          <a:xfrm>
            <a:off x="8032950" y="4378275"/>
            <a:ext cx="773900" cy="54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Practicalities</a:t>
            </a:r>
            <a:endParaRPr b="0" i="0" sz="1400" u="none" cap="none" strike="noStrike">
              <a:solidFill>
                <a:srgbClr val="000000"/>
              </a:solidFill>
              <a:latin typeface="Arial"/>
              <a:ea typeface="Arial"/>
              <a:cs typeface="Arial"/>
              <a:sym typeface="Arial"/>
            </a:endParaRPr>
          </a:p>
        </p:txBody>
      </p:sp>
      <p:sp>
        <p:nvSpPr>
          <p:cNvPr id="215" name="Google Shape;215;p39"/>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9"/>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9"/>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9"/>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9"/>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nl-BE" sz="1600">
                <a:solidFill>
                  <a:srgbClr val="373636"/>
                </a:solidFill>
              </a:rPr>
              <a:t>Put your mic on </a:t>
            </a:r>
            <a:r>
              <a:rPr b="1" lang="nl-BE" sz="1600">
                <a:solidFill>
                  <a:srgbClr val="373636"/>
                </a:solidFill>
              </a:rPr>
              <a:t>mute</a:t>
            </a:r>
            <a:r>
              <a:rPr b="0" i="0" lang="nl-BE" sz="1600" u="none" cap="none" strike="noStrike">
                <a:solidFill>
                  <a:srgbClr val="37363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20" name="Google Shape;220;p39"/>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nl-BE" sz="1800">
                <a:solidFill>
                  <a:srgbClr val="FFFFFF"/>
                </a:solidFill>
              </a:rPr>
              <a:t>Questions, comments and suggestions can be communicated via the chat function. Interaction is encouraged!</a:t>
            </a:r>
            <a:endParaRPr b="0" i="0" sz="1400" u="none" cap="none" strike="noStrike">
              <a:solidFill>
                <a:srgbClr val="FFFFFF"/>
              </a:solidFill>
              <a:latin typeface="Arial"/>
              <a:ea typeface="Arial"/>
              <a:cs typeface="Arial"/>
              <a:sym typeface="Arial"/>
            </a:endParaRPr>
          </a:p>
        </p:txBody>
      </p:sp>
      <p:sp>
        <p:nvSpPr>
          <p:cNvPr id="221" name="Google Shape;221;p39"/>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nl-BE" sz="1800">
                <a:solidFill>
                  <a:srgbClr val="FFFFFF"/>
                </a:solidFill>
              </a:rPr>
              <a:t>Use the </a:t>
            </a:r>
            <a:r>
              <a:rPr b="1" lang="nl-BE" sz="1800">
                <a:solidFill>
                  <a:srgbClr val="FFFFFF"/>
                </a:solidFill>
              </a:rPr>
              <a:t>hand </a:t>
            </a:r>
            <a:r>
              <a:rPr lang="nl-BE" sz="1800">
                <a:solidFill>
                  <a:srgbClr val="FFFFFF"/>
                </a:solidFill>
              </a:rPr>
              <a:t>if you want to say something. Interaction is encouraged!</a:t>
            </a:r>
            <a:endParaRPr b="0" i="0" sz="1600" u="none" cap="none" strike="noStrike">
              <a:solidFill>
                <a:srgbClr val="FFFFFF"/>
              </a:solidFill>
              <a:latin typeface="Arial"/>
              <a:ea typeface="Arial"/>
              <a:cs typeface="Arial"/>
              <a:sym typeface="Arial"/>
            </a:endParaRPr>
          </a:p>
        </p:txBody>
      </p:sp>
      <p:sp>
        <p:nvSpPr>
          <p:cNvPr id="222" name="Google Shape;222;p39"/>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nl-BE" sz="1600">
                <a:solidFill>
                  <a:srgbClr val="373636"/>
                </a:solidFill>
              </a:rPr>
              <a:t>Yes/No </a:t>
            </a:r>
            <a:r>
              <a:rPr lang="nl-BE" sz="1600">
                <a:solidFill>
                  <a:srgbClr val="373636"/>
                </a:solidFill>
              </a:rPr>
              <a:t>questions can be answered via the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nl-BE" sz="1600">
                <a:solidFill>
                  <a:srgbClr val="373636"/>
                </a:solidFill>
              </a:rPr>
              <a:t>Agree = +1</a:t>
            </a:r>
            <a:endParaRPr sz="1600">
              <a:solidFill>
                <a:srgbClr val="373636"/>
              </a:solidFill>
            </a:endParaRPr>
          </a:p>
          <a:p>
            <a:pPr indent="0" lvl="0" marL="0" marR="0" rtl="0" algn="ctr">
              <a:lnSpc>
                <a:spcPct val="100000"/>
              </a:lnSpc>
              <a:spcBef>
                <a:spcPts val="0"/>
              </a:spcBef>
              <a:spcAft>
                <a:spcPts val="0"/>
              </a:spcAft>
              <a:buNone/>
            </a:pPr>
            <a:r>
              <a:rPr lang="nl-BE" sz="1600">
                <a:solidFill>
                  <a:srgbClr val="373636"/>
                </a:solidFill>
              </a:rPr>
              <a:t>Disagree = - 1</a:t>
            </a:r>
            <a:endParaRPr sz="1600">
              <a:solidFill>
                <a:srgbClr val="373636"/>
              </a:solidFill>
            </a:endParaRPr>
          </a:p>
          <a:p>
            <a:pPr indent="0" lvl="0" marL="0" marR="0" rtl="0" algn="ctr">
              <a:lnSpc>
                <a:spcPct val="100000"/>
              </a:lnSpc>
              <a:spcBef>
                <a:spcPts val="0"/>
              </a:spcBef>
              <a:spcAft>
                <a:spcPts val="0"/>
              </a:spcAft>
              <a:buNone/>
            </a:pPr>
            <a:r>
              <a:rPr lang="nl-BE" sz="1600">
                <a:solidFill>
                  <a:srgbClr val="373636"/>
                </a:solidFill>
              </a:rPr>
              <a:t>Indifferent = 0</a:t>
            </a:r>
            <a:endParaRPr sz="1600">
              <a:solidFill>
                <a:srgbClr val="373636"/>
              </a:solidFill>
            </a:endParaRPr>
          </a:p>
        </p:txBody>
      </p:sp>
      <p:sp>
        <p:nvSpPr>
          <p:cNvPr descr="Help Question&#10;" id="223" name="Google Shape;223;p39"/>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224" name="Google Shape;224;p39"/>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25" name="Google Shape;225;p39"/>
          <p:cNvPicPr preferRelativeResize="0"/>
          <p:nvPr/>
        </p:nvPicPr>
        <p:blipFill rotWithShape="1">
          <a:blip r:embed="rId3">
            <a:alphaModFix/>
          </a:blip>
          <a:srcRect b="0" l="0" r="0" t="0"/>
          <a:stretch/>
        </p:blipFill>
        <p:spPr>
          <a:xfrm>
            <a:off x="3918038" y="1727700"/>
            <a:ext cx="481025" cy="481025"/>
          </a:xfrm>
          <a:prstGeom prst="rect">
            <a:avLst/>
          </a:prstGeom>
          <a:noFill/>
          <a:ln>
            <a:noFill/>
          </a:ln>
        </p:spPr>
      </p:pic>
      <p:pic>
        <p:nvPicPr>
          <p:cNvPr id="226" name="Google Shape;226;p39"/>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227" name="Google Shape;227;p39"/>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8" name="Google Shape;228;p39"/>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6"/>
          <p:cNvSpPr txBox="1"/>
          <p:nvPr/>
        </p:nvSpPr>
        <p:spPr>
          <a:xfrm>
            <a:off x="628650" y="273850"/>
            <a:ext cx="80598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nl-BE" sz="2400"/>
              <a:t>International standards: </a:t>
            </a:r>
            <a:r>
              <a:rPr b="1" lang="nl-BE" sz="2400" u="sng">
                <a:solidFill>
                  <a:schemeClr val="hlink"/>
                </a:solidFill>
                <a:hlinkClick r:id="rId3"/>
              </a:rPr>
              <a:t>W3C Data Privacy Vocabulary</a:t>
            </a:r>
            <a:endParaRPr b="0" i="0" sz="600" u="none" cap="none" strike="noStrike">
              <a:solidFill>
                <a:srgbClr val="000000"/>
              </a:solidFill>
              <a:latin typeface="Arial"/>
              <a:ea typeface="Arial"/>
              <a:cs typeface="Arial"/>
              <a:sym typeface="Arial"/>
            </a:endParaRPr>
          </a:p>
        </p:txBody>
      </p:sp>
      <p:sp>
        <p:nvSpPr>
          <p:cNvPr id="511" name="Google Shape;511;p66"/>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2" name="Google Shape;512;p66"/>
          <p:cNvSpPr txBox="1"/>
          <p:nvPr/>
        </p:nvSpPr>
        <p:spPr>
          <a:xfrm>
            <a:off x="503250" y="1007225"/>
            <a:ext cx="8481300" cy="3921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nl-BE" sz="1100">
                <a:highlight>
                  <a:srgbClr val="FFFFFF"/>
                </a:highlight>
              </a:rPr>
              <a:t>Possible references to check</a:t>
            </a:r>
            <a:endParaRPr b="1" sz="1100">
              <a:highlight>
                <a:srgbClr val="FFFFFF"/>
              </a:highlight>
            </a:endParaRPr>
          </a:p>
          <a:p>
            <a:pPr indent="0" lvl="0" marL="0" rtl="0" algn="l">
              <a:lnSpc>
                <a:spcPct val="120000"/>
              </a:lnSpc>
              <a:spcBef>
                <a:spcPts val="0"/>
              </a:spcBef>
              <a:spcAft>
                <a:spcPts val="0"/>
              </a:spcAft>
              <a:buNone/>
            </a:pPr>
            <a:r>
              <a:t/>
            </a:r>
            <a:endParaRPr b="1" sz="1100">
              <a:highlight>
                <a:srgbClr val="FFFFFF"/>
              </a:highlight>
            </a:endParaRPr>
          </a:p>
          <a:p>
            <a:pPr indent="0" lvl="0" marL="0" rtl="0" algn="l">
              <a:lnSpc>
                <a:spcPct val="120000"/>
              </a:lnSpc>
              <a:spcBef>
                <a:spcPts val="0"/>
              </a:spcBef>
              <a:spcAft>
                <a:spcPts val="0"/>
              </a:spcAft>
              <a:buNone/>
            </a:pPr>
            <a:r>
              <a:rPr b="1" lang="nl-BE" sz="1100">
                <a:highlight>
                  <a:srgbClr val="FFFFFF"/>
                </a:highlight>
              </a:rPr>
              <a:t>[EnterPrivacy]</a:t>
            </a:r>
            <a:endParaRPr b="1" sz="1100">
              <a:highlight>
                <a:srgbClr val="FFFFFF"/>
              </a:highlight>
            </a:endParaRPr>
          </a:p>
          <a:p>
            <a:pPr indent="0" lvl="0" marL="279400" rtl="0" algn="l">
              <a:lnSpc>
                <a:spcPct val="115000"/>
              </a:lnSpc>
              <a:spcBef>
                <a:spcPts val="0"/>
              </a:spcBef>
              <a:spcAft>
                <a:spcPts val="0"/>
              </a:spcAft>
              <a:buNone/>
            </a:pPr>
            <a:r>
              <a:rPr lang="nl-BE" sz="1100" u="sng">
                <a:solidFill>
                  <a:schemeClr val="hlink"/>
                </a:solidFill>
                <a:highlight>
                  <a:srgbClr val="FFFFFF"/>
                </a:highlight>
                <a:hlinkClick r:id="rId4"/>
              </a:rPr>
              <a:t>Taxonomy of Personal Data Categories</a:t>
            </a:r>
            <a:r>
              <a:rPr lang="nl-BE" sz="1100">
                <a:highlight>
                  <a:srgbClr val="FFFFFF"/>
                </a:highlight>
              </a:rPr>
              <a:t>. URL: </a:t>
            </a:r>
            <a:r>
              <a:rPr lang="nl-BE" sz="1100" u="sng">
                <a:solidFill>
                  <a:schemeClr val="hlink"/>
                </a:solidFill>
                <a:highlight>
                  <a:srgbClr val="FFFFFF"/>
                </a:highlight>
                <a:hlinkClick r:id="rId5"/>
              </a:rPr>
              <a:t>https://enterprivacy.com/wp-content/uploads/2018/09/Categories-of-Personal-Information.pdf</a:t>
            </a:r>
            <a:endParaRPr sz="1100" u="sng">
              <a:solidFill>
                <a:schemeClr val="hlink"/>
              </a:solidFill>
              <a:highlight>
                <a:srgbClr val="FFFFFF"/>
              </a:highlight>
            </a:endParaRPr>
          </a:p>
          <a:p>
            <a:pPr indent="0" lvl="0" marL="0" rtl="0" algn="l">
              <a:lnSpc>
                <a:spcPct val="120000"/>
              </a:lnSpc>
              <a:spcBef>
                <a:spcPts val="600"/>
              </a:spcBef>
              <a:spcAft>
                <a:spcPts val="0"/>
              </a:spcAft>
              <a:buNone/>
            </a:pPr>
            <a:r>
              <a:rPr b="1" lang="nl-BE" sz="1100">
                <a:highlight>
                  <a:srgbClr val="FFFFFF"/>
                </a:highlight>
              </a:rPr>
              <a:t>[GICS]</a:t>
            </a:r>
            <a:endParaRPr b="1" sz="1100">
              <a:highlight>
                <a:srgbClr val="FFFFFF"/>
              </a:highlight>
            </a:endParaRPr>
          </a:p>
          <a:p>
            <a:pPr indent="0" lvl="0" marL="279400" rtl="0" algn="l">
              <a:lnSpc>
                <a:spcPct val="115000"/>
              </a:lnSpc>
              <a:spcBef>
                <a:spcPts val="0"/>
              </a:spcBef>
              <a:spcAft>
                <a:spcPts val="0"/>
              </a:spcAft>
              <a:buNone/>
            </a:pPr>
            <a:r>
              <a:rPr lang="nl-BE" sz="1100" u="sng">
                <a:solidFill>
                  <a:schemeClr val="hlink"/>
                </a:solidFill>
                <a:highlight>
                  <a:srgbClr val="FFFFFF"/>
                </a:highlight>
                <a:hlinkClick r:id="rId6"/>
              </a:rPr>
              <a:t>Global Industry Classification Standard (GICS)</a:t>
            </a:r>
            <a:r>
              <a:rPr lang="nl-BE" sz="1100">
                <a:highlight>
                  <a:srgbClr val="FFFFFF"/>
                </a:highlight>
              </a:rPr>
              <a:t>. URL: </a:t>
            </a:r>
            <a:r>
              <a:rPr lang="nl-BE" sz="1100" u="sng">
                <a:solidFill>
                  <a:schemeClr val="hlink"/>
                </a:solidFill>
                <a:highlight>
                  <a:srgbClr val="FFFFFF"/>
                </a:highlight>
                <a:hlinkClick r:id="rId7"/>
              </a:rPr>
              <a:t>https://www.msci.com/gics</a:t>
            </a:r>
            <a:endParaRPr sz="1100" u="sng">
              <a:solidFill>
                <a:schemeClr val="hlink"/>
              </a:solidFill>
              <a:highlight>
                <a:srgbClr val="FFFFFF"/>
              </a:highlight>
            </a:endParaRPr>
          </a:p>
          <a:p>
            <a:pPr indent="0" lvl="0" marL="0" rtl="0" algn="l">
              <a:lnSpc>
                <a:spcPct val="120000"/>
              </a:lnSpc>
              <a:spcBef>
                <a:spcPts val="600"/>
              </a:spcBef>
              <a:spcAft>
                <a:spcPts val="0"/>
              </a:spcAft>
              <a:buNone/>
            </a:pPr>
            <a:r>
              <a:rPr b="1" lang="nl-BE" sz="1100">
                <a:highlight>
                  <a:srgbClr val="FFFFFF"/>
                </a:highlight>
              </a:rPr>
              <a:t>[ISIC]</a:t>
            </a:r>
            <a:endParaRPr b="1" sz="1100">
              <a:highlight>
                <a:srgbClr val="FFFFFF"/>
              </a:highlight>
            </a:endParaRPr>
          </a:p>
          <a:p>
            <a:pPr indent="0" lvl="0" marL="279400" rtl="0" algn="l">
              <a:lnSpc>
                <a:spcPct val="115000"/>
              </a:lnSpc>
              <a:spcBef>
                <a:spcPts val="0"/>
              </a:spcBef>
              <a:spcAft>
                <a:spcPts val="0"/>
              </a:spcAft>
              <a:buNone/>
            </a:pPr>
            <a:r>
              <a:rPr lang="nl-BE" sz="1100" u="sng">
                <a:solidFill>
                  <a:schemeClr val="hlink"/>
                </a:solidFill>
                <a:highlight>
                  <a:srgbClr val="FFFFFF"/>
                </a:highlight>
                <a:hlinkClick r:id="rId8"/>
              </a:rPr>
              <a:t>International Standard Industrial Classification of All Economic Activities (ISIC)</a:t>
            </a:r>
            <a:r>
              <a:rPr lang="nl-BE" sz="1100">
                <a:highlight>
                  <a:srgbClr val="FFFFFF"/>
                </a:highlight>
              </a:rPr>
              <a:t>. URL: </a:t>
            </a:r>
            <a:r>
              <a:rPr lang="nl-BE" sz="1100" u="sng">
                <a:solidFill>
                  <a:schemeClr val="hlink"/>
                </a:solidFill>
                <a:highlight>
                  <a:srgbClr val="FFFFFF"/>
                </a:highlight>
                <a:hlinkClick r:id="rId9"/>
              </a:rPr>
              <a:t>https://unstats.un.org/unsd/classifications</a:t>
            </a:r>
            <a:endParaRPr sz="1100" u="sng">
              <a:solidFill>
                <a:schemeClr val="hlink"/>
              </a:solidFill>
              <a:highlight>
                <a:srgbClr val="FFFFFF"/>
              </a:highlight>
            </a:endParaRPr>
          </a:p>
          <a:p>
            <a:pPr indent="0" lvl="0" marL="0" rtl="0" algn="l">
              <a:lnSpc>
                <a:spcPct val="120000"/>
              </a:lnSpc>
              <a:spcBef>
                <a:spcPts val="600"/>
              </a:spcBef>
              <a:spcAft>
                <a:spcPts val="0"/>
              </a:spcAft>
              <a:buNone/>
            </a:pPr>
            <a:r>
              <a:rPr b="1" lang="nl-BE" sz="1100">
                <a:highlight>
                  <a:srgbClr val="FFFFFF"/>
                </a:highlight>
              </a:rPr>
              <a:t>[NACE]</a:t>
            </a:r>
            <a:endParaRPr b="1" sz="1100">
              <a:highlight>
                <a:srgbClr val="FFFFFF"/>
              </a:highlight>
            </a:endParaRPr>
          </a:p>
          <a:p>
            <a:pPr indent="0" lvl="0" marL="279400" rtl="0" algn="l">
              <a:lnSpc>
                <a:spcPct val="115000"/>
              </a:lnSpc>
              <a:spcBef>
                <a:spcPts val="0"/>
              </a:spcBef>
              <a:spcAft>
                <a:spcPts val="0"/>
              </a:spcAft>
              <a:buNone/>
            </a:pPr>
            <a:r>
              <a:rPr lang="nl-BE" sz="1100" u="sng">
                <a:solidFill>
                  <a:schemeClr val="hlink"/>
                </a:solidFill>
                <a:highlight>
                  <a:srgbClr val="FFFFFF"/>
                </a:highlight>
                <a:hlinkClick r:id="rId10"/>
              </a:rPr>
              <a:t>Statistical Classification of Economic Activities in the European Community (NACE)</a:t>
            </a:r>
            <a:r>
              <a:rPr lang="nl-BE" sz="1100">
                <a:highlight>
                  <a:srgbClr val="FFFFFF"/>
                </a:highlight>
              </a:rPr>
              <a:t>. URL: </a:t>
            </a:r>
            <a:r>
              <a:rPr lang="nl-BE" sz="1100" u="sng">
                <a:solidFill>
                  <a:schemeClr val="hlink"/>
                </a:solidFill>
                <a:highlight>
                  <a:srgbClr val="FFFFFF"/>
                </a:highlight>
                <a:hlinkClick r:id="rId11"/>
              </a:rPr>
              <a:t>https://ec.europa.eu/eurostat/ramon/nomenclatures/index.cfm?TargetUrl=LST_NOM_DTL&amp;StrNom=NACE_REV2</a:t>
            </a:r>
            <a:endParaRPr sz="1100" u="sng">
              <a:solidFill>
                <a:schemeClr val="hlink"/>
              </a:solidFill>
              <a:highlight>
                <a:srgbClr val="FFFFFF"/>
              </a:highlight>
            </a:endParaRPr>
          </a:p>
          <a:p>
            <a:pPr indent="0" lvl="0" marL="0" rtl="0" algn="l">
              <a:lnSpc>
                <a:spcPct val="120000"/>
              </a:lnSpc>
              <a:spcBef>
                <a:spcPts val="600"/>
              </a:spcBef>
              <a:spcAft>
                <a:spcPts val="0"/>
              </a:spcAft>
              <a:buNone/>
            </a:pPr>
            <a:r>
              <a:rPr b="1" lang="nl-BE" sz="1100">
                <a:highlight>
                  <a:srgbClr val="FFFFFF"/>
                </a:highlight>
              </a:rPr>
              <a:t>[NACE-NAICS]</a:t>
            </a:r>
            <a:endParaRPr b="1" sz="1100">
              <a:highlight>
                <a:srgbClr val="FFFFFF"/>
              </a:highlight>
            </a:endParaRPr>
          </a:p>
          <a:p>
            <a:pPr indent="0" lvl="0" marL="279400" rtl="0" algn="l">
              <a:lnSpc>
                <a:spcPct val="115000"/>
              </a:lnSpc>
              <a:spcBef>
                <a:spcPts val="0"/>
              </a:spcBef>
              <a:spcAft>
                <a:spcPts val="0"/>
              </a:spcAft>
              <a:buNone/>
            </a:pPr>
            <a:r>
              <a:rPr lang="nl-BE" sz="1100" u="sng">
                <a:solidFill>
                  <a:schemeClr val="hlink"/>
                </a:solidFill>
                <a:highlight>
                  <a:srgbClr val="FFFFFF"/>
                </a:highlight>
                <a:hlinkClick r:id="rId12"/>
              </a:rPr>
              <a:t>NACE to NAICS mapping</a:t>
            </a:r>
            <a:r>
              <a:rPr lang="nl-BE" sz="1100">
                <a:highlight>
                  <a:srgbClr val="FFFFFF"/>
                </a:highlight>
              </a:rPr>
              <a:t>. URL: </a:t>
            </a:r>
            <a:r>
              <a:rPr lang="nl-BE" sz="1100" u="sng">
                <a:solidFill>
                  <a:schemeClr val="hlink"/>
                </a:solidFill>
                <a:highlight>
                  <a:srgbClr val="FFFFFF"/>
                </a:highlight>
                <a:hlinkClick r:id="rId13"/>
              </a:rPr>
              <a:t>https://ec.europa.eu/eurostat/ramon/nomenclatures/index.cfm?TargetUrl=LST_NOM_DTL&amp;StrNom=NACE_REV2</a:t>
            </a:r>
            <a:endParaRPr sz="1100" u="sng">
              <a:solidFill>
                <a:schemeClr val="hlink"/>
              </a:solidFill>
              <a:highlight>
                <a:srgbClr val="FFFFFF"/>
              </a:highlight>
            </a:endParaRPr>
          </a:p>
          <a:p>
            <a:pPr indent="0" lvl="0" marL="0" rtl="0" algn="l">
              <a:lnSpc>
                <a:spcPct val="120000"/>
              </a:lnSpc>
              <a:spcBef>
                <a:spcPts val="600"/>
              </a:spcBef>
              <a:spcAft>
                <a:spcPts val="0"/>
              </a:spcAft>
              <a:buNone/>
            </a:pPr>
            <a:r>
              <a:rPr b="1" lang="nl-BE" sz="1100">
                <a:highlight>
                  <a:srgbClr val="FFFFFF"/>
                </a:highlight>
              </a:rPr>
              <a:t>[NAICS]</a:t>
            </a:r>
            <a:endParaRPr b="1" sz="1100">
              <a:highlight>
                <a:srgbClr val="FFFFFF"/>
              </a:highlight>
            </a:endParaRPr>
          </a:p>
          <a:p>
            <a:pPr indent="0" lvl="0" marL="279400" rtl="0" algn="l">
              <a:lnSpc>
                <a:spcPct val="115000"/>
              </a:lnSpc>
              <a:spcBef>
                <a:spcPts val="0"/>
              </a:spcBef>
              <a:spcAft>
                <a:spcPts val="600"/>
              </a:spcAft>
              <a:buNone/>
            </a:pPr>
            <a:r>
              <a:rPr lang="nl-BE" sz="1100" u="sng">
                <a:solidFill>
                  <a:schemeClr val="hlink"/>
                </a:solidFill>
                <a:highlight>
                  <a:srgbClr val="FFFFFF"/>
                </a:highlight>
                <a:hlinkClick r:id="rId14"/>
              </a:rPr>
              <a:t>North American Industry Classification System (NAICS)</a:t>
            </a:r>
            <a:r>
              <a:rPr lang="nl-BE" sz="1100">
                <a:highlight>
                  <a:srgbClr val="FFFFFF"/>
                </a:highlight>
              </a:rPr>
              <a:t>. URL: </a:t>
            </a:r>
            <a:r>
              <a:rPr lang="nl-BE" sz="1100" u="sng">
                <a:solidFill>
                  <a:schemeClr val="hlink"/>
                </a:solidFill>
                <a:highlight>
                  <a:srgbClr val="FFFFFF"/>
                </a:highlight>
                <a:hlinkClick r:id="rId15"/>
              </a:rPr>
              <a:t>https://www.census.gov/eos/www/naics/</a:t>
            </a:r>
            <a:endParaRPr sz="1100" u="sng">
              <a:solidFill>
                <a:schemeClr val="hlink"/>
              </a:solidFill>
              <a:highlight>
                <a:srgbClr val="FFFFFF"/>
              </a:highlight>
            </a:endParaRPr>
          </a:p>
        </p:txBody>
      </p:sp>
      <p:pic>
        <p:nvPicPr>
          <p:cNvPr id="513" name="Google Shape;513;p66"/>
          <p:cNvPicPr preferRelativeResize="0"/>
          <p:nvPr/>
        </p:nvPicPr>
        <p:blipFill>
          <a:blip r:embed="rId16">
            <a:alphaModFix/>
          </a:blip>
          <a:stretch>
            <a:fillRect/>
          </a:stretch>
        </p:blipFill>
        <p:spPr>
          <a:xfrm>
            <a:off x="8032950" y="4378275"/>
            <a:ext cx="773900" cy="54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7"/>
          <p:cNvSpPr txBox="1"/>
          <p:nvPr/>
        </p:nvSpPr>
        <p:spPr>
          <a:xfrm>
            <a:off x="628650" y="273850"/>
            <a:ext cx="80598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nl-BE" sz="2400"/>
              <a:t>International standards: </a:t>
            </a:r>
            <a:r>
              <a:rPr b="1" lang="nl-BE" sz="2650" u="sng">
                <a:solidFill>
                  <a:schemeClr val="hlink"/>
                </a:solidFill>
                <a:highlight>
                  <a:srgbClr val="FFFFFF"/>
                </a:highlight>
                <a:hlinkClick r:id="rId3"/>
              </a:rPr>
              <a:t>ODRL Information Model</a:t>
            </a:r>
            <a:endParaRPr b="1" sz="2400"/>
          </a:p>
        </p:txBody>
      </p:sp>
      <p:sp>
        <p:nvSpPr>
          <p:cNvPr id="519" name="Google Shape;519;p67"/>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20" name="Google Shape;520;p67"/>
          <p:cNvPicPr preferRelativeResize="0"/>
          <p:nvPr/>
        </p:nvPicPr>
        <p:blipFill>
          <a:blip r:embed="rId4">
            <a:alphaModFix/>
          </a:blip>
          <a:stretch>
            <a:fillRect/>
          </a:stretch>
        </p:blipFill>
        <p:spPr>
          <a:xfrm>
            <a:off x="8032950" y="4378275"/>
            <a:ext cx="773900" cy="549000"/>
          </a:xfrm>
          <a:prstGeom prst="rect">
            <a:avLst/>
          </a:prstGeom>
          <a:noFill/>
          <a:ln>
            <a:noFill/>
          </a:ln>
        </p:spPr>
      </p:pic>
      <p:sp>
        <p:nvSpPr>
          <p:cNvPr id="521" name="Google Shape;521;p67"/>
          <p:cNvSpPr txBox="1"/>
          <p:nvPr/>
        </p:nvSpPr>
        <p:spPr>
          <a:xfrm>
            <a:off x="565150" y="1587013"/>
            <a:ext cx="35007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100">
                <a:highlight>
                  <a:srgbClr val="FFFFFF"/>
                </a:highlight>
              </a:rPr>
              <a:t>The Open Digital Rights Language (ODRL) is a policy expression language that provides a flexible and interoperable information model, vocabulary, and encoding mechanisms for </a:t>
            </a:r>
            <a:r>
              <a:rPr b="1" lang="nl-BE" sz="1100">
                <a:highlight>
                  <a:srgbClr val="FFFFFF"/>
                </a:highlight>
              </a:rPr>
              <a:t>representing statements about the usage of content and services</a:t>
            </a:r>
            <a:r>
              <a:rPr lang="nl-BE" sz="1100">
                <a:highlight>
                  <a:srgbClr val="FFFFFF"/>
                </a:highlight>
              </a:rPr>
              <a:t>.</a:t>
            </a:r>
            <a:endParaRPr sz="1100">
              <a:highlight>
                <a:srgbClr val="FFFFFF"/>
              </a:highlight>
            </a:endParaRPr>
          </a:p>
          <a:p>
            <a:pPr indent="0" lvl="0" marL="0" rtl="0" algn="l">
              <a:spcBef>
                <a:spcPts val="0"/>
              </a:spcBef>
              <a:spcAft>
                <a:spcPts val="0"/>
              </a:spcAft>
              <a:buNone/>
            </a:pPr>
            <a:r>
              <a:t/>
            </a:r>
            <a:endParaRPr sz="1100">
              <a:highlight>
                <a:srgbClr val="FFFFFF"/>
              </a:highlight>
            </a:endParaRPr>
          </a:p>
          <a:p>
            <a:pPr indent="0" lvl="0" marL="0" rtl="0" algn="l">
              <a:spcBef>
                <a:spcPts val="0"/>
              </a:spcBef>
              <a:spcAft>
                <a:spcPts val="0"/>
              </a:spcAft>
              <a:buNone/>
            </a:pPr>
            <a:r>
              <a:rPr lang="nl-BE" sz="1100">
                <a:highlight>
                  <a:srgbClr val="FFFFFF"/>
                </a:highlight>
              </a:rPr>
              <a:t>The primary aim of the ODRL Information Model is to provide a standard description model and format to express </a:t>
            </a:r>
            <a:r>
              <a:rPr b="1" lang="nl-BE" sz="1100">
                <a:highlight>
                  <a:srgbClr val="FFFFFF"/>
                </a:highlight>
              </a:rPr>
              <a:t>permission, prohibition, and obligation statements to be associated to content in general</a:t>
            </a:r>
            <a:r>
              <a:rPr lang="nl-BE" sz="1100">
                <a:highlight>
                  <a:srgbClr val="FFFFFF"/>
                </a:highlight>
              </a:rPr>
              <a:t>. These statements are employed to describe the terms of use and reuse of resources.</a:t>
            </a:r>
            <a:endParaRPr sz="1100">
              <a:highlight>
                <a:srgbClr val="FFFFFF"/>
              </a:highlight>
            </a:endParaRPr>
          </a:p>
        </p:txBody>
      </p:sp>
      <p:pic>
        <p:nvPicPr>
          <p:cNvPr id="522" name="Google Shape;522;p67"/>
          <p:cNvPicPr preferRelativeResize="0"/>
          <p:nvPr/>
        </p:nvPicPr>
        <p:blipFill>
          <a:blip r:embed="rId5">
            <a:alphaModFix/>
          </a:blip>
          <a:stretch>
            <a:fillRect/>
          </a:stretch>
        </p:blipFill>
        <p:spPr>
          <a:xfrm>
            <a:off x="4222950" y="1164550"/>
            <a:ext cx="4373322" cy="3061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8"/>
          <p:cNvSpPr txBox="1"/>
          <p:nvPr/>
        </p:nvSpPr>
        <p:spPr>
          <a:xfrm>
            <a:off x="628650" y="273850"/>
            <a:ext cx="80598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nl-BE" sz="2400"/>
              <a:t>International standards: </a:t>
            </a:r>
            <a:r>
              <a:rPr b="1" lang="nl-BE" sz="2650" u="sng">
                <a:solidFill>
                  <a:schemeClr val="hlink"/>
                </a:solidFill>
                <a:highlight>
                  <a:srgbClr val="FFFFFF"/>
                </a:highlight>
                <a:hlinkClick r:id="rId3"/>
              </a:rPr>
              <a:t>GConsent</a:t>
            </a:r>
            <a:endParaRPr b="1" sz="2400"/>
          </a:p>
        </p:txBody>
      </p:sp>
      <p:sp>
        <p:nvSpPr>
          <p:cNvPr id="528" name="Google Shape;528;p68"/>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29" name="Google Shape;529;p68"/>
          <p:cNvPicPr preferRelativeResize="0"/>
          <p:nvPr/>
        </p:nvPicPr>
        <p:blipFill>
          <a:blip r:embed="rId4">
            <a:alphaModFix/>
          </a:blip>
          <a:stretch>
            <a:fillRect/>
          </a:stretch>
        </p:blipFill>
        <p:spPr>
          <a:xfrm>
            <a:off x="8032950" y="4378275"/>
            <a:ext cx="773900" cy="549000"/>
          </a:xfrm>
          <a:prstGeom prst="rect">
            <a:avLst/>
          </a:prstGeom>
          <a:noFill/>
          <a:ln>
            <a:noFill/>
          </a:ln>
        </p:spPr>
      </p:pic>
      <p:sp>
        <p:nvSpPr>
          <p:cNvPr id="530" name="Google Shape;530;p68"/>
          <p:cNvSpPr txBox="1"/>
          <p:nvPr/>
        </p:nvSpPr>
        <p:spPr>
          <a:xfrm>
            <a:off x="565150" y="1587013"/>
            <a:ext cx="3500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100">
                <a:highlight>
                  <a:srgbClr val="FFFFFF"/>
                </a:highlight>
              </a:rPr>
              <a:t>GConsent is an OWL2 ontology for representing </a:t>
            </a:r>
            <a:r>
              <a:rPr b="1" lang="nl-BE" sz="1100">
                <a:highlight>
                  <a:srgbClr val="FFFFFF"/>
                </a:highlight>
              </a:rPr>
              <a:t>consent for GDPR compliance</a:t>
            </a:r>
            <a:r>
              <a:rPr lang="nl-BE" sz="1100">
                <a:highlight>
                  <a:srgbClr val="FFFFFF"/>
                </a:highlight>
              </a:rPr>
              <a:t>. The ontology is based on an analysis of modelling metadata requirements related to the consent lifecycle for GDPR compliance. It allows modelling and representation of information related to compliance in an extensible and comprehensive manner.</a:t>
            </a:r>
            <a:endParaRPr sz="1100">
              <a:highlight>
                <a:srgbClr val="FFFFFF"/>
              </a:highlight>
            </a:endParaRPr>
          </a:p>
        </p:txBody>
      </p:sp>
      <p:pic>
        <p:nvPicPr>
          <p:cNvPr id="531" name="Google Shape;531;p68"/>
          <p:cNvPicPr preferRelativeResize="0"/>
          <p:nvPr/>
        </p:nvPicPr>
        <p:blipFill>
          <a:blip r:embed="rId5">
            <a:alphaModFix/>
          </a:blip>
          <a:stretch>
            <a:fillRect/>
          </a:stretch>
        </p:blipFill>
        <p:spPr>
          <a:xfrm>
            <a:off x="4572000" y="1164550"/>
            <a:ext cx="4084658" cy="3061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69"/>
          <p:cNvGrpSpPr/>
          <p:nvPr/>
        </p:nvGrpSpPr>
        <p:grpSpPr>
          <a:xfrm>
            <a:off x="791825" y="1209932"/>
            <a:ext cx="2728519" cy="2723643"/>
            <a:chOff x="3183650" y="1227782"/>
            <a:chExt cx="2728519" cy="2723643"/>
          </a:xfrm>
        </p:grpSpPr>
        <p:sp>
          <p:nvSpPr>
            <p:cNvPr id="537" name="Google Shape;537;p69"/>
            <p:cNvSpPr/>
            <p:nvPr/>
          </p:nvSpPr>
          <p:spPr>
            <a:xfrm>
              <a:off x="3231819" y="1227782"/>
              <a:ext cx="2680350" cy="2687950"/>
            </a:xfrm>
            <a:custGeom>
              <a:rect b="b" l="l" r="r" t="t"/>
              <a:pathLst>
                <a:path extrusionOk="0" h="706" w="704">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8" name="Google Shape;538;p69"/>
            <p:cNvSpPr/>
            <p:nvPr/>
          </p:nvSpPr>
          <p:spPr>
            <a:xfrm>
              <a:off x="3276300" y="1266125"/>
              <a:ext cx="2591400" cy="26496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9"/>
            <p:cNvSpPr/>
            <p:nvPr/>
          </p:nvSpPr>
          <p:spPr>
            <a:xfrm>
              <a:off x="3183650" y="3663725"/>
              <a:ext cx="2728500" cy="28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0" name="Google Shape;540;p69"/>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900"/>
              <a:buFont typeface="Arial"/>
              <a:buNone/>
            </a:pPr>
            <a:r>
              <a:rPr lang="nl-BE" sz="2900"/>
              <a:t>A short break</a:t>
            </a:r>
            <a:r>
              <a:rPr b="0" i="0" lang="nl-BE" sz="29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pic>
        <p:nvPicPr>
          <p:cNvPr id="541" name="Google Shape;541;p69"/>
          <p:cNvPicPr preferRelativeResize="0"/>
          <p:nvPr/>
        </p:nvPicPr>
        <p:blipFill rotWithShape="1">
          <a:blip r:embed="rId3">
            <a:alphaModFix/>
          </a:blip>
          <a:srcRect b="0" l="1220" r="1131" t="0"/>
          <a:stretch/>
        </p:blipFill>
        <p:spPr>
          <a:xfrm>
            <a:off x="5792025" y="0"/>
            <a:ext cx="335197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0"/>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900"/>
              <a:buFont typeface="Arial"/>
              <a:buNone/>
            </a:pPr>
            <a:r>
              <a:rPr b="0" i="0" lang="nl-BE" sz="2900" u="none" cap="none" strike="noStrike">
                <a:solidFill>
                  <a:srgbClr val="000000"/>
                </a:solidFill>
                <a:latin typeface="Arial"/>
                <a:ea typeface="Arial"/>
                <a:cs typeface="Arial"/>
                <a:sym typeface="Arial"/>
              </a:rPr>
              <a:t>Wel</a:t>
            </a:r>
            <a:r>
              <a:rPr lang="nl-BE" sz="2900"/>
              <a:t>come back</a:t>
            </a:r>
            <a:r>
              <a:rPr b="0" i="0" lang="nl-BE" sz="2900" u="none" cap="none" strike="noStrike">
                <a:solidFill>
                  <a:srgbClr val="000000"/>
                </a:solidFill>
                <a:latin typeface="Arial"/>
                <a:ea typeface="Arial"/>
                <a:cs typeface="Arial"/>
                <a:sym typeface="Arial"/>
              </a:rPr>
              <a:t>!</a:t>
            </a:r>
            <a:endParaRPr b="0" i="1" sz="1400" u="none" cap="none" strike="noStrike">
              <a:solidFill>
                <a:srgbClr val="000000"/>
              </a:solidFill>
              <a:latin typeface="Arial"/>
              <a:ea typeface="Arial"/>
              <a:cs typeface="Arial"/>
              <a:sym typeface="Arial"/>
            </a:endParaRPr>
          </a:p>
        </p:txBody>
      </p:sp>
      <p:grpSp>
        <p:nvGrpSpPr>
          <p:cNvPr id="547" name="Google Shape;547;p70"/>
          <p:cNvGrpSpPr/>
          <p:nvPr/>
        </p:nvGrpSpPr>
        <p:grpSpPr>
          <a:xfrm>
            <a:off x="805104" y="1217941"/>
            <a:ext cx="2699958" cy="2707619"/>
            <a:chOff x="3221304" y="1218766"/>
            <a:chExt cx="2699958" cy="2707619"/>
          </a:xfrm>
        </p:grpSpPr>
        <p:sp>
          <p:nvSpPr>
            <p:cNvPr id="548" name="Google Shape;548;p70"/>
            <p:cNvSpPr/>
            <p:nvPr/>
          </p:nvSpPr>
          <p:spPr>
            <a:xfrm>
              <a:off x="3221304" y="1218766"/>
              <a:ext cx="2699958" cy="2707619"/>
            </a:xfrm>
            <a:custGeom>
              <a:rect b="b" l="l" r="r" t="t"/>
              <a:pathLst>
                <a:path extrusionOk="0" h="706" w="704">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9" name="Google Shape;549;p70"/>
            <p:cNvSpPr/>
            <p:nvPr/>
          </p:nvSpPr>
          <p:spPr>
            <a:xfrm>
              <a:off x="3285925" y="1303350"/>
              <a:ext cx="2583300" cy="25893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0" name="Google Shape;550;p70"/>
          <p:cNvSpPr/>
          <p:nvPr/>
        </p:nvSpPr>
        <p:spPr>
          <a:xfrm>
            <a:off x="3056365" y="1178845"/>
            <a:ext cx="3044700" cy="263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70"/>
          <p:cNvPicPr preferRelativeResize="0"/>
          <p:nvPr/>
        </p:nvPicPr>
        <p:blipFill rotWithShape="1">
          <a:blip r:embed="rId3">
            <a:alphaModFix/>
          </a:blip>
          <a:srcRect b="0" l="25566" r="25571" t="0"/>
          <a:stretch/>
        </p:blipFill>
        <p:spPr>
          <a:xfrm>
            <a:off x="5792025" y="0"/>
            <a:ext cx="3351975"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1"/>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Brainstorming about use cases and concepts</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557" name="Google Shape;557;p71"/>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8" name="Google Shape;558;p71"/>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ph idx="1" type="body"/>
          </p:nvPr>
        </p:nvSpPr>
        <p:spPr>
          <a:xfrm>
            <a:off x="540000" y="1384781"/>
            <a:ext cx="6418800" cy="2754000"/>
          </a:xfrm>
          <a:prstGeom prst="rect">
            <a:avLst/>
          </a:prstGeom>
          <a:noFill/>
          <a:ln>
            <a:noFill/>
          </a:ln>
        </p:spPr>
        <p:txBody>
          <a:bodyPr anchorCtr="0" anchor="t" bIns="91425" lIns="91425" spcFirstLastPara="1" rIns="91425" wrap="square" tIns="91425">
            <a:noAutofit/>
          </a:bodyPr>
          <a:lstStyle/>
          <a:p>
            <a:pPr indent="0" lvl="0" marL="914400" rtl="0" algn="l">
              <a:lnSpc>
                <a:spcPct val="150000"/>
              </a:lnSpc>
              <a:spcBef>
                <a:spcPts val="300"/>
              </a:spcBef>
              <a:spcAft>
                <a:spcPts val="0"/>
              </a:spcAft>
              <a:buSzPts val="1980"/>
              <a:buNone/>
            </a:pPr>
            <a:r>
              <a:rPr lang="nl-BE">
                <a:solidFill>
                  <a:srgbClr val="373636"/>
                </a:solidFill>
                <a:latin typeface="Arial"/>
                <a:ea typeface="Arial"/>
                <a:cs typeface="Arial"/>
                <a:sym typeface="Arial"/>
              </a:rPr>
              <a:t>Capturing relevant use cases and the required data for these use cases</a:t>
            </a:r>
            <a:endParaRPr/>
          </a:p>
          <a:p>
            <a:pPr indent="0" lvl="0" marL="457200" rtl="0" algn="l">
              <a:lnSpc>
                <a:spcPct val="150000"/>
              </a:lnSpc>
              <a:spcBef>
                <a:spcPts val="300"/>
              </a:spcBef>
              <a:spcAft>
                <a:spcPts val="0"/>
              </a:spcAft>
              <a:buSzPts val="1980"/>
              <a:buNone/>
            </a:pPr>
            <a:r>
              <a:t/>
            </a:r>
            <a:endParaRPr>
              <a:solidFill>
                <a:srgbClr val="373636"/>
              </a:solidFill>
              <a:latin typeface="Arial"/>
              <a:ea typeface="Arial"/>
              <a:cs typeface="Arial"/>
              <a:sym typeface="Arial"/>
            </a:endParaRPr>
          </a:p>
          <a:p>
            <a:pPr indent="0" lvl="0" marL="914400" rtl="0" algn="l">
              <a:lnSpc>
                <a:spcPct val="150000"/>
              </a:lnSpc>
              <a:spcBef>
                <a:spcPts val="300"/>
              </a:spcBef>
              <a:spcAft>
                <a:spcPts val="0"/>
              </a:spcAft>
              <a:buSzPts val="1980"/>
              <a:buNone/>
            </a:pPr>
            <a:r>
              <a:rPr lang="nl-BE">
                <a:solidFill>
                  <a:srgbClr val="373636"/>
                </a:solidFill>
                <a:latin typeface="Arial"/>
                <a:ea typeface="Arial"/>
                <a:cs typeface="Arial"/>
                <a:sym typeface="Arial"/>
              </a:rPr>
              <a:t>Prioritising the use cases for this data standard</a:t>
            </a:r>
            <a:endParaRPr/>
          </a:p>
          <a:p>
            <a:pPr indent="-217169" lvl="0" marL="445769" rtl="0" algn="l">
              <a:lnSpc>
                <a:spcPct val="150000"/>
              </a:lnSpc>
              <a:spcBef>
                <a:spcPts val="300"/>
              </a:spcBef>
              <a:spcAft>
                <a:spcPts val="0"/>
              </a:spcAft>
              <a:buSzPts val="1980"/>
              <a:buNone/>
            </a:pPr>
            <a:r>
              <a:t/>
            </a:r>
            <a:endParaRPr>
              <a:solidFill>
                <a:srgbClr val="373636"/>
              </a:solidFill>
              <a:latin typeface="Arial"/>
              <a:ea typeface="Arial"/>
              <a:cs typeface="Arial"/>
              <a:sym typeface="Arial"/>
            </a:endParaRPr>
          </a:p>
        </p:txBody>
      </p:sp>
      <p:sp>
        <p:nvSpPr>
          <p:cNvPr id="564" name="Google Shape;564;p7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Objective of the</a:t>
            </a:r>
            <a:r>
              <a:rPr b="1" i="0" lang="nl-BE" sz="3200" u="none" cap="none" strike="noStrike">
                <a:solidFill>
                  <a:srgbClr val="000000"/>
                </a:solidFill>
                <a:latin typeface="Arial"/>
                <a:ea typeface="Arial"/>
                <a:cs typeface="Arial"/>
                <a:sym typeface="Arial"/>
              </a:rPr>
              <a:t> brainstorm</a:t>
            </a:r>
            <a:endParaRPr b="0" i="0" sz="1400" u="none" cap="none" strike="noStrike">
              <a:solidFill>
                <a:srgbClr val="000000"/>
              </a:solidFill>
              <a:latin typeface="Arial"/>
              <a:ea typeface="Arial"/>
              <a:cs typeface="Arial"/>
              <a:sym typeface="Arial"/>
            </a:endParaRPr>
          </a:p>
        </p:txBody>
      </p:sp>
      <p:grpSp>
        <p:nvGrpSpPr>
          <p:cNvPr id="565" name="Google Shape;565;p72"/>
          <p:cNvGrpSpPr/>
          <p:nvPr/>
        </p:nvGrpSpPr>
        <p:grpSpPr>
          <a:xfrm>
            <a:off x="756262" y="3226672"/>
            <a:ext cx="478299" cy="478299"/>
            <a:chOff x="1684338" y="1219200"/>
            <a:chExt cx="123825" cy="123825"/>
          </a:xfrm>
        </p:grpSpPr>
        <p:sp>
          <p:nvSpPr>
            <p:cNvPr id="566" name="Google Shape;566;p72"/>
            <p:cNvSpPr/>
            <p:nvPr/>
          </p:nvSpPr>
          <p:spPr>
            <a:xfrm>
              <a:off x="1684338" y="1219200"/>
              <a:ext cx="123825" cy="123825"/>
            </a:xfrm>
            <a:custGeom>
              <a:rect b="b" l="l" r="r" t="t"/>
              <a:pathLst>
                <a:path extrusionOk="0" h="78" w="78">
                  <a:moveTo>
                    <a:pt x="0" y="0"/>
                  </a:moveTo>
                  <a:lnTo>
                    <a:pt x="0" y="78"/>
                  </a:lnTo>
                  <a:lnTo>
                    <a:pt x="78" y="78"/>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7" name="Google Shape;567;p72"/>
            <p:cNvSpPr/>
            <p:nvPr/>
          </p:nvSpPr>
          <p:spPr>
            <a:xfrm>
              <a:off x="1701800" y="1246188"/>
              <a:ext cx="20638" cy="19050"/>
            </a:xfrm>
            <a:custGeom>
              <a:rect b="b" l="l" r="r" t="t"/>
              <a:pathLst>
                <a:path extrusionOk="0" h="91" w="91">
                  <a:moveTo>
                    <a:pt x="45" y="91"/>
                  </a:moveTo>
                  <a:cubicBezTo>
                    <a:pt x="70" y="91"/>
                    <a:pt x="91" y="70"/>
                    <a:pt x="91" y="45"/>
                  </a:cubicBezTo>
                  <a:cubicBezTo>
                    <a:pt x="91" y="20"/>
                    <a:pt x="70" y="0"/>
                    <a:pt x="45" y="0"/>
                  </a:cubicBezTo>
                  <a:cubicBezTo>
                    <a:pt x="20" y="0"/>
                    <a:pt x="0" y="20"/>
                    <a:pt x="0" y="45"/>
                  </a:cubicBezTo>
                  <a:cubicBezTo>
                    <a:pt x="0" y="70"/>
                    <a:pt x="20" y="91"/>
                    <a:pt x="45" y="91"/>
                  </a:cubicBezTo>
                  <a:close/>
                  <a:moveTo>
                    <a:pt x="45" y="24"/>
                  </a:moveTo>
                  <a:cubicBezTo>
                    <a:pt x="57" y="24"/>
                    <a:pt x="66" y="34"/>
                    <a:pt x="66" y="45"/>
                  </a:cubicBezTo>
                  <a:cubicBezTo>
                    <a:pt x="66" y="57"/>
                    <a:pt x="57" y="66"/>
                    <a:pt x="45" y="66"/>
                  </a:cubicBezTo>
                  <a:cubicBezTo>
                    <a:pt x="34" y="66"/>
                    <a:pt x="24" y="57"/>
                    <a:pt x="24" y="45"/>
                  </a:cubicBezTo>
                  <a:cubicBezTo>
                    <a:pt x="24" y="34"/>
                    <a:pt x="34" y="24"/>
                    <a:pt x="45" y="24"/>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8" name="Google Shape;568;p72"/>
            <p:cNvSpPr/>
            <p:nvPr/>
          </p:nvSpPr>
          <p:spPr>
            <a:xfrm>
              <a:off x="1730375" y="1252538"/>
              <a:ext cx="58800" cy="6300"/>
            </a:xfrm>
            <a:prstGeom prst="rect">
              <a:avLst/>
            </a:pr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9" name="Google Shape;569;p72"/>
            <p:cNvSpPr/>
            <p:nvPr/>
          </p:nvSpPr>
          <p:spPr>
            <a:xfrm>
              <a:off x="1701800" y="1276350"/>
              <a:ext cx="20638" cy="19050"/>
            </a:xfrm>
            <a:custGeom>
              <a:rect b="b" l="l" r="r" t="t"/>
              <a:pathLst>
                <a:path extrusionOk="0" h="91" w="91">
                  <a:moveTo>
                    <a:pt x="45" y="91"/>
                  </a:moveTo>
                  <a:cubicBezTo>
                    <a:pt x="70" y="91"/>
                    <a:pt x="91" y="70"/>
                    <a:pt x="91" y="45"/>
                  </a:cubicBezTo>
                  <a:cubicBezTo>
                    <a:pt x="91" y="20"/>
                    <a:pt x="70" y="0"/>
                    <a:pt x="45" y="0"/>
                  </a:cubicBezTo>
                  <a:cubicBezTo>
                    <a:pt x="20" y="0"/>
                    <a:pt x="0" y="20"/>
                    <a:pt x="0" y="45"/>
                  </a:cubicBezTo>
                  <a:cubicBezTo>
                    <a:pt x="0" y="70"/>
                    <a:pt x="20" y="91"/>
                    <a:pt x="45" y="91"/>
                  </a:cubicBezTo>
                  <a:close/>
                  <a:moveTo>
                    <a:pt x="45" y="24"/>
                  </a:moveTo>
                  <a:cubicBezTo>
                    <a:pt x="57" y="24"/>
                    <a:pt x="66" y="34"/>
                    <a:pt x="66" y="45"/>
                  </a:cubicBezTo>
                  <a:cubicBezTo>
                    <a:pt x="66" y="57"/>
                    <a:pt x="57" y="66"/>
                    <a:pt x="45" y="66"/>
                  </a:cubicBezTo>
                  <a:cubicBezTo>
                    <a:pt x="34" y="66"/>
                    <a:pt x="24" y="57"/>
                    <a:pt x="24" y="45"/>
                  </a:cubicBezTo>
                  <a:cubicBezTo>
                    <a:pt x="24" y="34"/>
                    <a:pt x="34" y="24"/>
                    <a:pt x="45" y="24"/>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0" name="Google Shape;570;p72"/>
            <p:cNvSpPr/>
            <p:nvPr/>
          </p:nvSpPr>
          <p:spPr>
            <a:xfrm>
              <a:off x="1730375" y="1282700"/>
              <a:ext cx="58800" cy="6300"/>
            </a:xfrm>
            <a:prstGeom prst="rect">
              <a:avLst/>
            </a:pr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1" name="Google Shape;571;p72"/>
            <p:cNvSpPr/>
            <p:nvPr/>
          </p:nvSpPr>
          <p:spPr>
            <a:xfrm>
              <a:off x="1701800" y="1306513"/>
              <a:ext cx="20638" cy="20638"/>
            </a:xfrm>
            <a:custGeom>
              <a:rect b="b" l="l" r="r" t="t"/>
              <a:pathLst>
                <a:path extrusionOk="0" h="91" w="91">
                  <a:moveTo>
                    <a:pt x="45" y="91"/>
                  </a:moveTo>
                  <a:cubicBezTo>
                    <a:pt x="70" y="91"/>
                    <a:pt x="91" y="70"/>
                    <a:pt x="91" y="45"/>
                  </a:cubicBezTo>
                  <a:cubicBezTo>
                    <a:pt x="91" y="20"/>
                    <a:pt x="70" y="0"/>
                    <a:pt x="45" y="0"/>
                  </a:cubicBezTo>
                  <a:cubicBezTo>
                    <a:pt x="20" y="0"/>
                    <a:pt x="0" y="20"/>
                    <a:pt x="0" y="45"/>
                  </a:cubicBezTo>
                  <a:cubicBezTo>
                    <a:pt x="0" y="70"/>
                    <a:pt x="20" y="91"/>
                    <a:pt x="45" y="91"/>
                  </a:cubicBezTo>
                  <a:close/>
                  <a:moveTo>
                    <a:pt x="45" y="24"/>
                  </a:moveTo>
                  <a:cubicBezTo>
                    <a:pt x="57" y="24"/>
                    <a:pt x="66" y="34"/>
                    <a:pt x="66" y="45"/>
                  </a:cubicBezTo>
                  <a:cubicBezTo>
                    <a:pt x="66" y="57"/>
                    <a:pt x="57" y="66"/>
                    <a:pt x="45" y="66"/>
                  </a:cubicBezTo>
                  <a:cubicBezTo>
                    <a:pt x="34" y="66"/>
                    <a:pt x="24" y="57"/>
                    <a:pt x="24" y="45"/>
                  </a:cubicBezTo>
                  <a:cubicBezTo>
                    <a:pt x="24" y="34"/>
                    <a:pt x="34" y="24"/>
                    <a:pt x="45" y="24"/>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2" name="Google Shape;572;p72"/>
            <p:cNvSpPr/>
            <p:nvPr/>
          </p:nvSpPr>
          <p:spPr>
            <a:xfrm>
              <a:off x="1730375" y="1314450"/>
              <a:ext cx="58800" cy="4800"/>
            </a:xfrm>
            <a:prstGeom prst="rect">
              <a:avLst/>
            </a:pr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73" name="Google Shape;573;p72"/>
          <p:cNvGrpSpPr/>
          <p:nvPr/>
        </p:nvGrpSpPr>
        <p:grpSpPr>
          <a:xfrm>
            <a:off x="759320" y="1642922"/>
            <a:ext cx="472172" cy="478301"/>
            <a:chOff x="5380038" y="1219200"/>
            <a:chExt cx="122239" cy="123826"/>
          </a:xfrm>
        </p:grpSpPr>
        <p:sp>
          <p:nvSpPr>
            <p:cNvPr id="574" name="Google Shape;574;p72"/>
            <p:cNvSpPr/>
            <p:nvPr/>
          </p:nvSpPr>
          <p:spPr>
            <a:xfrm>
              <a:off x="5472113" y="1257300"/>
              <a:ext cx="17463" cy="23813"/>
            </a:xfrm>
            <a:custGeom>
              <a:rect b="b" l="l" r="r" t="t"/>
              <a:pathLst>
                <a:path extrusionOk="0" h="109" w="82">
                  <a:moveTo>
                    <a:pt x="41" y="109"/>
                  </a:moveTo>
                  <a:cubicBezTo>
                    <a:pt x="54" y="109"/>
                    <a:pt x="62" y="101"/>
                    <a:pt x="69" y="94"/>
                  </a:cubicBezTo>
                  <a:cubicBezTo>
                    <a:pt x="77" y="84"/>
                    <a:pt x="82" y="67"/>
                    <a:pt x="82" y="45"/>
                  </a:cubicBezTo>
                  <a:cubicBezTo>
                    <a:pt x="82" y="20"/>
                    <a:pt x="63" y="0"/>
                    <a:pt x="41" y="0"/>
                  </a:cubicBezTo>
                  <a:cubicBezTo>
                    <a:pt x="18" y="0"/>
                    <a:pt x="0" y="20"/>
                    <a:pt x="0" y="45"/>
                  </a:cubicBezTo>
                  <a:cubicBezTo>
                    <a:pt x="0" y="67"/>
                    <a:pt x="4" y="84"/>
                    <a:pt x="13" y="94"/>
                  </a:cubicBezTo>
                  <a:cubicBezTo>
                    <a:pt x="20" y="101"/>
                    <a:pt x="27" y="109"/>
                    <a:pt x="41" y="109"/>
                  </a:cubicBezTo>
                  <a:close/>
                  <a:moveTo>
                    <a:pt x="41" y="23"/>
                  </a:moveTo>
                  <a:cubicBezTo>
                    <a:pt x="51" y="23"/>
                    <a:pt x="59" y="33"/>
                    <a:pt x="59" y="45"/>
                  </a:cubicBezTo>
                  <a:cubicBezTo>
                    <a:pt x="59" y="61"/>
                    <a:pt x="54" y="86"/>
                    <a:pt x="41" y="86"/>
                  </a:cubicBezTo>
                  <a:cubicBezTo>
                    <a:pt x="28" y="86"/>
                    <a:pt x="23" y="61"/>
                    <a:pt x="23" y="45"/>
                  </a:cubicBezTo>
                  <a:cubicBezTo>
                    <a:pt x="23" y="33"/>
                    <a:pt x="31" y="23"/>
                    <a:pt x="41" y="2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5" name="Google Shape;575;p72"/>
            <p:cNvSpPr/>
            <p:nvPr/>
          </p:nvSpPr>
          <p:spPr>
            <a:xfrm>
              <a:off x="5392738" y="1257300"/>
              <a:ext cx="17463" cy="23813"/>
            </a:xfrm>
            <a:custGeom>
              <a:rect b="b" l="l" r="r" t="t"/>
              <a:pathLst>
                <a:path extrusionOk="0" h="109" w="82">
                  <a:moveTo>
                    <a:pt x="41" y="109"/>
                  </a:moveTo>
                  <a:cubicBezTo>
                    <a:pt x="55" y="109"/>
                    <a:pt x="62" y="101"/>
                    <a:pt x="69" y="94"/>
                  </a:cubicBezTo>
                  <a:cubicBezTo>
                    <a:pt x="78" y="84"/>
                    <a:pt x="82" y="67"/>
                    <a:pt x="82" y="45"/>
                  </a:cubicBezTo>
                  <a:cubicBezTo>
                    <a:pt x="82" y="20"/>
                    <a:pt x="64" y="0"/>
                    <a:pt x="41" y="0"/>
                  </a:cubicBezTo>
                  <a:cubicBezTo>
                    <a:pt x="19" y="0"/>
                    <a:pt x="0" y="20"/>
                    <a:pt x="0" y="45"/>
                  </a:cubicBezTo>
                  <a:cubicBezTo>
                    <a:pt x="0" y="67"/>
                    <a:pt x="5" y="84"/>
                    <a:pt x="13" y="94"/>
                  </a:cubicBezTo>
                  <a:cubicBezTo>
                    <a:pt x="20" y="101"/>
                    <a:pt x="28" y="109"/>
                    <a:pt x="41" y="109"/>
                  </a:cubicBezTo>
                  <a:close/>
                  <a:moveTo>
                    <a:pt x="41" y="86"/>
                  </a:moveTo>
                  <a:cubicBezTo>
                    <a:pt x="28" y="86"/>
                    <a:pt x="23" y="61"/>
                    <a:pt x="23" y="45"/>
                  </a:cubicBezTo>
                  <a:cubicBezTo>
                    <a:pt x="23" y="33"/>
                    <a:pt x="31" y="23"/>
                    <a:pt x="41" y="23"/>
                  </a:cubicBezTo>
                  <a:cubicBezTo>
                    <a:pt x="51" y="23"/>
                    <a:pt x="59" y="33"/>
                    <a:pt x="59" y="45"/>
                  </a:cubicBezTo>
                  <a:cubicBezTo>
                    <a:pt x="59" y="61"/>
                    <a:pt x="54" y="86"/>
                    <a:pt x="41" y="8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6" name="Google Shape;576;p72"/>
            <p:cNvSpPr/>
            <p:nvPr/>
          </p:nvSpPr>
          <p:spPr>
            <a:xfrm>
              <a:off x="5380038" y="1219200"/>
              <a:ext cx="122239" cy="123826"/>
            </a:xfrm>
            <a:custGeom>
              <a:rect b="b" l="l" r="r" t="t"/>
              <a:pathLst>
                <a:path extrusionOk="0" h="576" w="576">
                  <a:moveTo>
                    <a:pt x="0" y="0"/>
                  </a:moveTo>
                  <a:cubicBezTo>
                    <a:pt x="0" y="576"/>
                    <a:pt x="0" y="576"/>
                    <a:pt x="0" y="576"/>
                  </a:cubicBezTo>
                  <a:cubicBezTo>
                    <a:pt x="90" y="576"/>
                    <a:pt x="90" y="576"/>
                    <a:pt x="90" y="576"/>
                  </a:cubicBezTo>
                  <a:cubicBezTo>
                    <a:pt x="106" y="419"/>
                    <a:pt x="106" y="419"/>
                    <a:pt x="106" y="419"/>
                  </a:cubicBezTo>
                  <a:cubicBezTo>
                    <a:pt x="114" y="397"/>
                    <a:pt x="131" y="380"/>
                    <a:pt x="152" y="373"/>
                  </a:cubicBezTo>
                  <a:cubicBezTo>
                    <a:pt x="238" y="344"/>
                    <a:pt x="238" y="344"/>
                    <a:pt x="238" y="344"/>
                  </a:cubicBezTo>
                  <a:cubicBezTo>
                    <a:pt x="239" y="343"/>
                    <a:pt x="240" y="344"/>
                    <a:pt x="241" y="344"/>
                  </a:cubicBezTo>
                  <a:cubicBezTo>
                    <a:pt x="248" y="351"/>
                    <a:pt x="248" y="351"/>
                    <a:pt x="248" y="351"/>
                  </a:cubicBezTo>
                  <a:cubicBezTo>
                    <a:pt x="258" y="362"/>
                    <a:pt x="273" y="368"/>
                    <a:pt x="288" y="368"/>
                  </a:cubicBezTo>
                  <a:cubicBezTo>
                    <a:pt x="303" y="368"/>
                    <a:pt x="318" y="362"/>
                    <a:pt x="328" y="351"/>
                  </a:cubicBezTo>
                  <a:cubicBezTo>
                    <a:pt x="335" y="344"/>
                    <a:pt x="335" y="344"/>
                    <a:pt x="335" y="344"/>
                  </a:cubicBezTo>
                  <a:cubicBezTo>
                    <a:pt x="336" y="344"/>
                    <a:pt x="337" y="343"/>
                    <a:pt x="338" y="344"/>
                  </a:cubicBezTo>
                  <a:cubicBezTo>
                    <a:pt x="424" y="373"/>
                    <a:pt x="424" y="373"/>
                    <a:pt x="424" y="373"/>
                  </a:cubicBezTo>
                  <a:cubicBezTo>
                    <a:pt x="446" y="380"/>
                    <a:pt x="462" y="397"/>
                    <a:pt x="470" y="419"/>
                  </a:cubicBezTo>
                  <a:cubicBezTo>
                    <a:pt x="486" y="576"/>
                    <a:pt x="486" y="576"/>
                    <a:pt x="486" y="576"/>
                  </a:cubicBezTo>
                  <a:cubicBezTo>
                    <a:pt x="576" y="576"/>
                    <a:pt x="576" y="576"/>
                    <a:pt x="576" y="576"/>
                  </a:cubicBezTo>
                  <a:cubicBezTo>
                    <a:pt x="576" y="0"/>
                    <a:pt x="576" y="0"/>
                    <a:pt x="576" y="0"/>
                  </a:cubicBezTo>
                  <a:lnTo>
                    <a:pt x="0" y="0"/>
                  </a:lnTo>
                  <a:close/>
                  <a:moveTo>
                    <a:pt x="144" y="350"/>
                  </a:moveTo>
                  <a:cubicBezTo>
                    <a:pt x="115" y="360"/>
                    <a:pt x="92" y="383"/>
                    <a:pt x="83" y="412"/>
                  </a:cubicBezTo>
                  <a:cubicBezTo>
                    <a:pt x="68" y="551"/>
                    <a:pt x="68" y="551"/>
                    <a:pt x="68" y="551"/>
                  </a:cubicBezTo>
                  <a:cubicBezTo>
                    <a:pt x="25" y="551"/>
                    <a:pt x="25" y="551"/>
                    <a:pt x="25" y="551"/>
                  </a:cubicBezTo>
                  <a:cubicBezTo>
                    <a:pt x="25" y="369"/>
                    <a:pt x="25" y="369"/>
                    <a:pt x="25" y="369"/>
                  </a:cubicBezTo>
                  <a:cubicBezTo>
                    <a:pt x="27" y="350"/>
                    <a:pt x="27" y="350"/>
                    <a:pt x="27" y="350"/>
                  </a:cubicBezTo>
                  <a:cubicBezTo>
                    <a:pt x="30" y="342"/>
                    <a:pt x="36" y="336"/>
                    <a:pt x="44" y="333"/>
                  </a:cubicBezTo>
                  <a:cubicBezTo>
                    <a:pt x="80" y="321"/>
                    <a:pt x="80" y="321"/>
                    <a:pt x="80" y="321"/>
                  </a:cubicBezTo>
                  <a:cubicBezTo>
                    <a:pt x="81" y="322"/>
                    <a:pt x="81" y="322"/>
                    <a:pt x="81" y="322"/>
                  </a:cubicBezTo>
                  <a:cubicBezTo>
                    <a:pt x="87" y="328"/>
                    <a:pt x="95" y="331"/>
                    <a:pt x="103" y="331"/>
                  </a:cubicBezTo>
                  <a:cubicBezTo>
                    <a:pt x="112" y="331"/>
                    <a:pt x="120" y="328"/>
                    <a:pt x="126" y="322"/>
                  </a:cubicBezTo>
                  <a:cubicBezTo>
                    <a:pt x="127" y="321"/>
                    <a:pt x="127" y="321"/>
                    <a:pt x="127" y="321"/>
                  </a:cubicBezTo>
                  <a:cubicBezTo>
                    <a:pt x="163" y="333"/>
                    <a:pt x="163" y="333"/>
                    <a:pt x="163" y="333"/>
                  </a:cubicBezTo>
                  <a:cubicBezTo>
                    <a:pt x="167" y="335"/>
                    <a:pt x="170" y="337"/>
                    <a:pt x="173" y="340"/>
                  </a:cubicBezTo>
                  <a:lnTo>
                    <a:pt x="144" y="350"/>
                  </a:lnTo>
                  <a:close/>
                  <a:moveTo>
                    <a:pt x="317" y="327"/>
                  </a:moveTo>
                  <a:cubicBezTo>
                    <a:pt x="311" y="334"/>
                    <a:pt x="311" y="334"/>
                    <a:pt x="311" y="334"/>
                  </a:cubicBezTo>
                  <a:cubicBezTo>
                    <a:pt x="305" y="340"/>
                    <a:pt x="297" y="344"/>
                    <a:pt x="288" y="344"/>
                  </a:cubicBezTo>
                  <a:cubicBezTo>
                    <a:pt x="279" y="344"/>
                    <a:pt x="271" y="340"/>
                    <a:pt x="265" y="334"/>
                  </a:cubicBezTo>
                  <a:cubicBezTo>
                    <a:pt x="259" y="327"/>
                    <a:pt x="259" y="327"/>
                    <a:pt x="259" y="327"/>
                  </a:cubicBezTo>
                  <a:cubicBezTo>
                    <a:pt x="251" y="320"/>
                    <a:pt x="240" y="317"/>
                    <a:pt x="230" y="320"/>
                  </a:cubicBezTo>
                  <a:cubicBezTo>
                    <a:pt x="196" y="332"/>
                    <a:pt x="196" y="332"/>
                    <a:pt x="196" y="332"/>
                  </a:cubicBezTo>
                  <a:cubicBezTo>
                    <a:pt x="190" y="322"/>
                    <a:pt x="181" y="315"/>
                    <a:pt x="170" y="311"/>
                  </a:cubicBezTo>
                  <a:cubicBezTo>
                    <a:pt x="131" y="298"/>
                    <a:pt x="131" y="298"/>
                    <a:pt x="131" y="298"/>
                  </a:cubicBezTo>
                  <a:cubicBezTo>
                    <a:pt x="125" y="296"/>
                    <a:pt x="117" y="298"/>
                    <a:pt x="112" y="303"/>
                  </a:cubicBezTo>
                  <a:cubicBezTo>
                    <a:pt x="109" y="306"/>
                    <a:pt x="109" y="306"/>
                    <a:pt x="109" y="306"/>
                  </a:cubicBezTo>
                  <a:cubicBezTo>
                    <a:pt x="106" y="309"/>
                    <a:pt x="100" y="309"/>
                    <a:pt x="97" y="306"/>
                  </a:cubicBezTo>
                  <a:cubicBezTo>
                    <a:pt x="94" y="303"/>
                    <a:pt x="94" y="303"/>
                    <a:pt x="94" y="303"/>
                  </a:cubicBezTo>
                  <a:cubicBezTo>
                    <a:pt x="89" y="298"/>
                    <a:pt x="82" y="296"/>
                    <a:pt x="75" y="298"/>
                  </a:cubicBezTo>
                  <a:cubicBezTo>
                    <a:pt x="36" y="311"/>
                    <a:pt x="36" y="311"/>
                    <a:pt x="36" y="311"/>
                  </a:cubicBezTo>
                  <a:cubicBezTo>
                    <a:pt x="32" y="313"/>
                    <a:pt x="28" y="315"/>
                    <a:pt x="25" y="317"/>
                  </a:cubicBezTo>
                  <a:cubicBezTo>
                    <a:pt x="25" y="25"/>
                    <a:pt x="25" y="25"/>
                    <a:pt x="25" y="25"/>
                  </a:cubicBezTo>
                  <a:cubicBezTo>
                    <a:pt x="551" y="25"/>
                    <a:pt x="551" y="25"/>
                    <a:pt x="551" y="25"/>
                  </a:cubicBezTo>
                  <a:cubicBezTo>
                    <a:pt x="551" y="317"/>
                    <a:pt x="551" y="317"/>
                    <a:pt x="551" y="317"/>
                  </a:cubicBezTo>
                  <a:cubicBezTo>
                    <a:pt x="548" y="315"/>
                    <a:pt x="544" y="313"/>
                    <a:pt x="540" y="311"/>
                  </a:cubicBezTo>
                  <a:cubicBezTo>
                    <a:pt x="501" y="298"/>
                    <a:pt x="501" y="298"/>
                    <a:pt x="501" y="298"/>
                  </a:cubicBezTo>
                  <a:cubicBezTo>
                    <a:pt x="494" y="296"/>
                    <a:pt x="487" y="298"/>
                    <a:pt x="482" y="303"/>
                  </a:cubicBezTo>
                  <a:cubicBezTo>
                    <a:pt x="479" y="306"/>
                    <a:pt x="479" y="306"/>
                    <a:pt x="479" y="306"/>
                  </a:cubicBezTo>
                  <a:cubicBezTo>
                    <a:pt x="476" y="309"/>
                    <a:pt x="470" y="309"/>
                    <a:pt x="467" y="306"/>
                  </a:cubicBezTo>
                  <a:cubicBezTo>
                    <a:pt x="464" y="303"/>
                    <a:pt x="464" y="303"/>
                    <a:pt x="464" y="303"/>
                  </a:cubicBezTo>
                  <a:cubicBezTo>
                    <a:pt x="459" y="298"/>
                    <a:pt x="451" y="296"/>
                    <a:pt x="445" y="298"/>
                  </a:cubicBezTo>
                  <a:cubicBezTo>
                    <a:pt x="406" y="311"/>
                    <a:pt x="406" y="311"/>
                    <a:pt x="406" y="311"/>
                  </a:cubicBezTo>
                  <a:cubicBezTo>
                    <a:pt x="395" y="315"/>
                    <a:pt x="386" y="322"/>
                    <a:pt x="380" y="332"/>
                  </a:cubicBezTo>
                  <a:cubicBezTo>
                    <a:pt x="346" y="320"/>
                    <a:pt x="346" y="320"/>
                    <a:pt x="346" y="320"/>
                  </a:cubicBezTo>
                  <a:cubicBezTo>
                    <a:pt x="336" y="317"/>
                    <a:pt x="325" y="320"/>
                    <a:pt x="317" y="327"/>
                  </a:cubicBezTo>
                  <a:close/>
                  <a:moveTo>
                    <a:pt x="508" y="551"/>
                  </a:moveTo>
                  <a:cubicBezTo>
                    <a:pt x="494" y="415"/>
                    <a:pt x="494" y="415"/>
                    <a:pt x="494" y="415"/>
                  </a:cubicBezTo>
                  <a:cubicBezTo>
                    <a:pt x="493" y="412"/>
                    <a:pt x="493" y="412"/>
                    <a:pt x="493" y="412"/>
                  </a:cubicBezTo>
                  <a:cubicBezTo>
                    <a:pt x="484" y="383"/>
                    <a:pt x="461" y="360"/>
                    <a:pt x="432" y="350"/>
                  </a:cubicBezTo>
                  <a:cubicBezTo>
                    <a:pt x="403" y="340"/>
                    <a:pt x="403" y="340"/>
                    <a:pt x="403" y="340"/>
                  </a:cubicBezTo>
                  <a:cubicBezTo>
                    <a:pt x="406" y="337"/>
                    <a:pt x="409" y="335"/>
                    <a:pt x="413" y="333"/>
                  </a:cubicBezTo>
                  <a:cubicBezTo>
                    <a:pt x="449" y="321"/>
                    <a:pt x="449" y="321"/>
                    <a:pt x="449" y="321"/>
                  </a:cubicBezTo>
                  <a:cubicBezTo>
                    <a:pt x="450" y="322"/>
                    <a:pt x="450" y="322"/>
                    <a:pt x="450" y="322"/>
                  </a:cubicBezTo>
                  <a:cubicBezTo>
                    <a:pt x="456" y="328"/>
                    <a:pt x="464" y="331"/>
                    <a:pt x="473" y="331"/>
                  </a:cubicBezTo>
                  <a:cubicBezTo>
                    <a:pt x="481" y="331"/>
                    <a:pt x="489" y="328"/>
                    <a:pt x="495" y="322"/>
                  </a:cubicBezTo>
                  <a:cubicBezTo>
                    <a:pt x="496" y="321"/>
                    <a:pt x="496" y="321"/>
                    <a:pt x="496" y="321"/>
                  </a:cubicBezTo>
                  <a:cubicBezTo>
                    <a:pt x="532" y="333"/>
                    <a:pt x="532" y="333"/>
                    <a:pt x="532" y="333"/>
                  </a:cubicBezTo>
                  <a:cubicBezTo>
                    <a:pt x="540" y="336"/>
                    <a:pt x="546" y="342"/>
                    <a:pt x="549" y="350"/>
                  </a:cubicBezTo>
                  <a:cubicBezTo>
                    <a:pt x="551" y="369"/>
                    <a:pt x="551" y="369"/>
                    <a:pt x="551" y="369"/>
                  </a:cubicBezTo>
                  <a:cubicBezTo>
                    <a:pt x="551" y="551"/>
                    <a:pt x="551" y="551"/>
                    <a:pt x="551" y="551"/>
                  </a:cubicBezTo>
                  <a:lnTo>
                    <a:pt x="508"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7" name="Google Shape;577;p72"/>
            <p:cNvSpPr/>
            <p:nvPr/>
          </p:nvSpPr>
          <p:spPr>
            <a:xfrm>
              <a:off x="5424488" y="1239838"/>
              <a:ext cx="33338" cy="44450"/>
            </a:xfrm>
            <a:custGeom>
              <a:rect b="b" l="l" r="r" t="t"/>
              <a:pathLst>
                <a:path extrusionOk="0" h="213" w="156">
                  <a:moveTo>
                    <a:pt x="78" y="0"/>
                  </a:moveTo>
                  <a:cubicBezTo>
                    <a:pt x="35" y="0"/>
                    <a:pt x="0" y="38"/>
                    <a:pt x="0" y="86"/>
                  </a:cubicBezTo>
                  <a:cubicBezTo>
                    <a:pt x="0" y="132"/>
                    <a:pt x="9" y="165"/>
                    <a:pt x="26" y="184"/>
                  </a:cubicBezTo>
                  <a:cubicBezTo>
                    <a:pt x="40" y="200"/>
                    <a:pt x="54" y="213"/>
                    <a:pt x="78" y="213"/>
                  </a:cubicBezTo>
                  <a:cubicBezTo>
                    <a:pt x="102" y="213"/>
                    <a:pt x="116" y="200"/>
                    <a:pt x="130" y="184"/>
                  </a:cubicBezTo>
                  <a:cubicBezTo>
                    <a:pt x="147" y="165"/>
                    <a:pt x="156" y="132"/>
                    <a:pt x="156" y="86"/>
                  </a:cubicBezTo>
                  <a:cubicBezTo>
                    <a:pt x="156" y="38"/>
                    <a:pt x="121" y="0"/>
                    <a:pt x="78" y="0"/>
                  </a:cubicBezTo>
                  <a:close/>
                  <a:moveTo>
                    <a:pt x="112" y="168"/>
                  </a:moveTo>
                  <a:cubicBezTo>
                    <a:pt x="97" y="184"/>
                    <a:pt x="90" y="189"/>
                    <a:pt x="78" y="189"/>
                  </a:cubicBezTo>
                  <a:cubicBezTo>
                    <a:pt x="66" y="189"/>
                    <a:pt x="59" y="184"/>
                    <a:pt x="44" y="168"/>
                  </a:cubicBezTo>
                  <a:cubicBezTo>
                    <a:pt x="32" y="154"/>
                    <a:pt x="25" y="124"/>
                    <a:pt x="25" y="86"/>
                  </a:cubicBezTo>
                  <a:cubicBezTo>
                    <a:pt x="25" y="52"/>
                    <a:pt x="49" y="24"/>
                    <a:pt x="78" y="24"/>
                  </a:cubicBezTo>
                  <a:cubicBezTo>
                    <a:pt x="107" y="24"/>
                    <a:pt x="131" y="52"/>
                    <a:pt x="131" y="86"/>
                  </a:cubicBezTo>
                  <a:cubicBezTo>
                    <a:pt x="131" y="124"/>
                    <a:pt x="124" y="154"/>
                    <a:pt x="112" y="168"/>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Use cases</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583" name="Google Shape;583;p73"/>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4" name="Google Shape;584;p73"/>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a:p>
            <a:pPr indent="0" lvl="0" marL="0" rtl="0" algn="ctr">
              <a:lnSpc>
                <a:spcPct val="90000"/>
              </a:lnSpc>
              <a:spcBef>
                <a:spcPts val="300"/>
              </a:spcBef>
              <a:spcAft>
                <a:spcPts val="0"/>
              </a:spcAft>
              <a:buSzPts val="1980"/>
              <a:buNone/>
            </a:pPr>
            <a:r>
              <a:t/>
            </a:r>
            <a:endParaRPr sz="1400">
              <a:solidFill>
                <a:srgbClr val="4C4C4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idx="1" type="body"/>
          </p:nvPr>
        </p:nvSpPr>
        <p:spPr>
          <a:xfrm>
            <a:off x="540000" y="1194750"/>
            <a:ext cx="8064000" cy="2754000"/>
          </a:xfrm>
          <a:prstGeom prst="rect">
            <a:avLst/>
          </a:prstGeom>
          <a:noFill/>
          <a:ln>
            <a:noFill/>
          </a:ln>
        </p:spPr>
        <p:txBody>
          <a:bodyPr anchorCtr="0" anchor="ctr" bIns="91425" lIns="91425" spcFirstLastPara="1" rIns="91425" wrap="square" tIns="91425">
            <a:noAutofit/>
          </a:bodyPr>
          <a:lstStyle/>
          <a:p>
            <a:pPr indent="0" lvl="0" marL="102870" rtl="0" algn="ctr">
              <a:lnSpc>
                <a:spcPct val="90000"/>
              </a:lnSpc>
              <a:spcBef>
                <a:spcPts val="300"/>
              </a:spcBef>
              <a:spcAft>
                <a:spcPts val="0"/>
              </a:spcAft>
              <a:buSzPts val="1980"/>
              <a:buNone/>
            </a:pPr>
            <a:r>
              <a:rPr lang="nl-BE">
                <a:latin typeface="Arial"/>
                <a:ea typeface="Arial"/>
                <a:cs typeface="Arial"/>
                <a:sym typeface="Arial"/>
              </a:rPr>
              <a:t>A </a:t>
            </a:r>
            <a:r>
              <a:rPr b="1" lang="nl-BE">
                <a:highlight>
                  <a:srgbClr val="FFFF00"/>
                </a:highlight>
                <a:latin typeface="Arial"/>
                <a:ea typeface="Arial"/>
                <a:cs typeface="Arial"/>
                <a:sym typeface="Arial"/>
              </a:rPr>
              <a:t>specific data exchange situation</a:t>
            </a:r>
            <a:r>
              <a:rPr lang="nl-BE">
                <a:latin typeface="Arial"/>
                <a:ea typeface="Arial"/>
                <a:cs typeface="Arial"/>
                <a:sym typeface="Arial"/>
              </a:rPr>
              <a:t> for which the data standard can be used. </a:t>
            </a:r>
            <a:endParaRPr>
              <a:latin typeface="Arial"/>
              <a:ea typeface="Arial"/>
              <a:cs typeface="Arial"/>
              <a:sym typeface="Arial"/>
            </a:endParaRPr>
          </a:p>
        </p:txBody>
      </p:sp>
      <p:sp>
        <p:nvSpPr>
          <p:cNvPr id="590" name="Google Shape;590;p7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W</a:t>
            </a:r>
            <a:r>
              <a:rPr b="1" lang="nl-BE" sz="3200"/>
              <a:t>hat is an</a:t>
            </a:r>
            <a:r>
              <a:rPr b="1" i="0" lang="nl-BE" sz="3200" u="none" cap="none" strike="noStrike">
                <a:solidFill>
                  <a:srgbClr val="000000"/>
                </a:solidFill>
                <a:latin typeface="Arial"/>
                <a:ea typeface="Arial"/>
                <a:cs typeface="Arial"/>
                <a:sym typeface="Arial"/>
              </a:rPr>
              <a:t> use case?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5"/>
          <p:cNvSpPr txBox="1"/>
          <p:nvPr/>
        </p:nvSpPr>
        <p:spPr>
          <a:xfrm>
            <a:off x="1319851" y="1804177"/>
            <a:ext cx="6888000" cy="3600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1" lang="nl-BE" sz="1800" u="none" cap="none" strike="noStrike">
                <a:solidFill>
                  <a:srgbClr val="000000"/>
                </a:solidFill>
                <a:latin typeface="Arial"/>
                <a:ea typeface="Arial"/>
                <a:cs typeface="Arial"/>
                <a:sym typeface="Arial"/>
              </a:rPr>
              <a:t>Scope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75"/>
          <p:cNvSpPr txBox="1"/>
          <p:nvPr/>
        </p:nvSpPr>
        <p:spPr>
          <a:xfrm>
            <a:off x="1319850" y="3295100"/>
            <a:ext cx="3438900" cy="3600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1" lang="nl-BE" sz="1800"/>
              <a:t>Which data do we need</a:t>
            </a:r>
            <a:r>
              <a:rPr b="1" i="1" lang="nl-BE"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7" name="Google Shape;597;p75"/>
          <p:cNvSpPr/>
          <p:nvPr/>
        </p:nvSpPr>
        <p:spPr>
          <a:xfrm>
            <a:off x="781050" y="4199025"/>
            <a:ext cx="6991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75"/>
          <p:cNvSpPr/>
          <p:nvPr/>
        </p:nvSpPr>
        <p:spPr>
          <a:xfrm>
            <a:off x="781050" y="2759204"/>
            <a:ext cx="6927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9" name="Google Shape;599;p75"/>
          <p:cNvPicPr preferRelativeResize="0"/>
          <p:nvPr/>
        </p:nvPicPr>
        <p:blipFill rotWithShape="1">
          <a:blip r:embed="rId3">
            <a:alphaModFix/>
          </a:blip>
          <a:srcRect b="0" l="0" r="0" t="0"/>
          <a:stretch/>
        </p:blipFill>
        <p:spPr>
          <a:xfrm>
            <a:off x="847701" y="1813347"/>
            <a:ext cx="350828" cy="350828"/>
          </a:xfrm>
          <a:prstGeom prst="rect">
            <a:avLst/>
          </a:prstGeom>
          <a:noFill/>
          <a:ln>
            <a:noFill/>
          </a:ln>
        </p:spPr>
      </p:pic>
      <p:pic>
        <p:nvPicPr>
          <p:cNvPr id="600" name="Google Shape;600;p75"/>
          <p:cNvPicPr preferRelativeResize="0"/>
          <p:nvPr/>
        </p:nvPicPr>
        <p:blipFill rotWithShape="1">
          <a:blip r:embed="rId4">
            <a:alphaModFix/>
          </a:blip>
          <a:srcRect b="0" l="0" r="0" t="0"/>
          <a:stretch/>
        </p:blipFill>
        <p:spPr>
          <a:xfrm>
            <a:off x="847701" y="3258365"/>
            <a:ext cx="380315" cy="380315"/>
          </a:xfrm>
          <a:prstGeom prst="rect">
            <a:avLst/>
          </a:prstGeom>
          <a:noFill/>
          <a:ln>
            <a:noFill/>
          </a:ln>
        </p:spPr>
      </p:pic>
      <p:sp>
        <p:nvSpPr>
          <p:cNvPr id="601" name="Google Shape;601;p75"/>
          <p:cNvSpPr txBox="1"/>
          <p:nvPr/>
        </p:nvSpPr>
        <p:spPr>
          <a:xfrm>
            <a:off x="628650" y="273850"/>
            <a:ext cx="8200500" cy="9621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Use cases </a:t>
            </a:r>
            <a:r>
              <a:rPr b="1" i="0" lang="nl-BE" sz="3200" u="none" cap="none" strike="noStrike">
                <a:solidFill>
                  <a:srgbClr val="000000"/>
                </a:solidFill>
                <a:latin typeface="Arial"/>
                <a:ea typeface="Arial"/>
                <a:cs typeface="Arial"/>
                <a:sym typeface="Arial"/>
              </a:rPr>
              <a:t>- </a:t>
            </a:r>
            <a:r>
              <a:rPr b="1" lang="nl-BE" sz="2200"/>
              <a:t>sharing data</a:t>
            </a:r>
            <a:endParaRPr b="1" i="0" sz="2200" u="none" cap="none" strike="noStrike">
              <a:solidFill>
                <a:srgbClr val="000000"/>
              </a:solidFill>
              <a:latin typeface="Arial"/>
              <a:ea typeface="Arial"/>
              <a:cs typeface="Arial"/>
              <a:sym typeface="Arial"/>
            </a:endParaRPr>
          </a:p>
        </p:txBody>
      </p:sp>
      <p:sp>
        <p:nvSpPr>
          <p:cNvPr id="602" name="Google Shape;602;p75"/>
          <p:cNvSpPr txBox="1"/>
          <p:nvPr/>
        </p:nvSpPr>
        <p:spPr>
          <a:xfrm>
            <a:off x="801000" y="2201324"/>
            <a:ext cx="68880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rPr lang="nl-BE" sz="1100"/>
              <a:t>As a citizen I want to share a subset of my government controlled data with a private company for a certain reason.</a:t>
            </a:r>
            <a:endParaRPr b="0" i="0" sz="1100" u="none" cap="none" strike="noStrike">
              <a:solidFill>
                <a:srgbClr val="000000"/>
              </a:solidFill>
              <a:latin typeface="Arial"/>
              <a:ea typeface="Arial"/>
              <a:cs typeface="Arial"/>
              <a:sym typeface="Arial"/>
            </a:endParaRPr>
          </a:p>
        </p:txBody>
      </p:sp>
      <p:sp>
        <p:nvSpPr>
          <p:cNvPr id="603" name="Google Shape;603;p75"/>
          <p:cNvSpPr txBox="1"/>
          <p:nvPr/>
        </p:nvSpPr>
        <p:spPr>
          <a:xfrm>
            <a:off x="832650" y="3741827"/>
            <a:ext cx="6888000" cy="1019400"/>
          </a:xfrm>
          <a:prstGeom prst="rect">
            <a:avLst/>
          </a:prstGeom>
          <a:noFill/>
          <a:ln>
            <a:noFill/>
          </a:ln>
        </p:spPr>
        <p:txBody>
          <a:bodyPr anchorCtr="0" anchor="t" bIns="34275" lIns="68550" spcFirstLastPara="1" rIns="68550" wrap="square" tIns="34275">
            <a:noAutofit/>
          </a:bodyPr>
          <a:lstStyle/>
          <a:p>
            <a:pPr indent="-298450" lvl="0" marL="457200" marR="0" rtl="0" algn="l">
              <a:lnSpc>
                <a:spcPct val="100000"/>
              </a:lnSpc>
              <a:spcBef>
                <a:spcPts val="0"/>
              </a:spcBef>
              <a:spcAft>
                <a:spcPts val="0"/>
              </a:spcAft>
              <a:buClr>
                <a:srgbClr val="000000"/>
              </a:buClr>
              <a:buSzPts val="1100"/>
              <a:buFont typeface="Arial"/>
              <a:buChar char="➔"/>
            </a:pPr>
            <a:r>
              <a:rPr lang="nl-BE" sz="1100"/>
              <a:t>Credentials of the citizen (e.g., name, adres, national registration number, contact information…)</a:t>
            </a:r>
            <a:endParaRPr b="0" i="0" sz="1100" u="none" cap="none" strike="noStrike">
              <a:solidFill>
                <a:srgbClr val="000000"/>
              </a:solidFill>
              <a:latin typeface="Arial"/>
              <a:ea typeface="Arial"/>
              <a:cs typeface="Arial"/>
              <a:sym typeface="Arial"/>
            </a:endParaRPr>
          </a:p>
          <a:p>
            <a:pPr indent="-298450" lvl="0" marL="457200" rtl="0" algn="l">
              <a:spcBef>
                <a:spcPts val="0"/>
              </a:spcBef>
              <a:spcAft>
                <a:spcPts val="0"/>
              </a:spcAft>
              <a:buSzPts val="1100"/>
              <a:buChar char="➔"/>
            </a:pPr>
            <a:r>
              <a:rPr lang="nl-BE" sz="1100"/>
              <a:t>The requested data to share</a:t>
            </a:r>
            <a:endParaRPr sz="1100"/>
          </a:p>
          <a:p>
            <a:pPr indent="-298450" lvl="0" marL="457200" marR="0" rtl="0" algn="l">
              <a:lnSpc>
                <a:spcPct val="100000"/>
              </a:lnSpc>
              <a:spcBef>
                <a:spcPts val="0"/>
              </a:spcBef>
              <a:spcAft>
                <a:spcPts val="0"/>
              </a:spcAft>
              <a:buSzPts val="1100"/>
              <a:buChar char="➔"/>
            </a:pPr>
            <a:r>
              <a:rPr lang="nl-BE" sz="1100"/>
              <a:t>Credentials of the receiving private company (e.g., name, address, VAT-number, contact information…)</a:t>
            </a:r>
            <a:endParaRPr sz="1100"/>
          </a:p>
          <a:p>
            <a:pPr indent="-298450" lvl="0" marL="457200" rtl="0" algn="l">
              <a:spcBef>
                <a:spcPts val="0"/>
              </a:spcBef>
              <a:spcAft>
                <a:spcPts val="0"/>
              </a:spcAft>
              <a:buSzPts val="1100"/>
              <a:buChar char="➔"/>
            </a:pPr>
            <a:r>
              <a:rPr lang="nl-BE" sz="1100"/>
              <a:t>Reason for which the private company needs the data</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Amazon.com : Neewer 12''X11''/30cm X 27cm Wooden Director's Film Movie  Slateboard Clapper Board : Camera &amp; Photo" id="233" name="Google Shape;233;p40"/>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234" name="Google Shape;234;p4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Recording</a:t>
            </a:r>
            <a:r>
              <a:rPr b="1" i="0" lang="nl-BE"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6"/>
          <p:cNvSpPr txBox="1"/>
          <p:nvPr/>
        </p:nvSpPr>
        <p:spPr>
          <a:xfrm>
            <a:off x="1319851" y="1804177"/>
            <a:ext cx="6888000" cy="3600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1" lang="nl-BE" sz="1800" u="none" cap="none" strike="noStrike">
                <a:solidFill>
                  <a:srgbClr val="000000"/>
                </a:solidFill>
                <a:latin typeface="Arial"/>
                <a:ea typeface="Arial"/>
                <a:cs typeface="Arial"/>
                <a:sym typeface="Arial"/>
              </a:rPr>
              <a:t>Scope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9" name="Google Shape;609;p76"/>
          <p:cNvSpPr txBox="1"/>
          <p:nvPr/>
        </p:nvSpPr>
        <p:spPr>
          <a:xfrm>
            <a:off x="1319850" y="3295100"/>
            <a:ext cx="3438900" cy="3600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1" lang="nl-BE" sz="1800"/>
              <a:t>Which data do we need</a:t>
            </a:r>
            <a:r>
              <a:rPr b="1" i="1" lang="nl-BE"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0" name="Google Shape;610;p76"/>
          <p:cNvSpPr/>
          <p:nvPr/>
        </p:nvSpPr>
        <p:spPr>
          <a:xfrm>
            <a:off x="781050" y="4199025"/>
            <a:ext cx="6991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6"/>
          <p:cNvSpPr/>
          <p:nvPr/>
        </p:nvSpPr>
        <p:spPr>
          <a:xfrm>
            <a:off x="781050" y="2759204"/>
            <a:ext cx="6927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2" name="Google Shape;612;p76"/>
          <p:cNvPicPr preferRelativeResize="0"/>
          <p:nvPr/>
        </p:nvPicPr>
        <p:blipFill rotWithShape="1">
          <a:blip r:embed="rId3">
            <a:alphaModFix/>
          </a:blip>
          <a:srcRect b="0" l="0" r="0" t="0"/>
          <a:stretch/>
        </p:blipFill>
        <p:spPr>
          <a:xfrm>
            <a:off x="847701" y="1813347"/>
            <a:ext cx="350828" cy="350828"/>
          </a:xfrm>
          <a:prstGeom prst="rect">
            <a:avLst/>
          </a:prstGeom>
          <a:noFill/>
          <a:ln>
            <a:noFill/>
          </a:ln>
        </p:spPr>
      </p:pic>
      <p:pic>
        <p:nvPicPr>
          <p:cNvPr id="613" name="Google Shape;613;p76"/>
          <p:cNvPicPr preferRelativeResize="0"/>
          <p:nvPr/>
        </p:nvPicPr>
        <p:blipFill rotWithShape="1">
          <a:blip r:embed="rId4">
            <a:alphaModFix/>
          </a:blip>
          <a:srcRect b="0" l="0" r="0" t="0"/>
          <a:stretch/>
        </p:blipFill>
        <p:spPr>
          <a:xfrm>
            <a:off x="847701" y="3258365"/>
            <a:ext cx="380315" cy="380315"/>
          </a:xfrm>
          <a:prstGeom prst="rect">
            <a:avLst/>
          </a:prstGeom>
          <a:noFill/>
          <a:ln>
            <a:noFill/>
          </a:ln>
        </p:spPr>
      </p:pic>
      <p:sp>
        <p:nvSpPr>
          <p:cNvPr id="614" name="Google Shape;614;p76"/>
          <p:cNvSpPr txBox="1"/>
          <p:nvPr/>
        </p:nvSpPr>
        <p:spPr>
          <a:xfrm>
            <a:off x="628650" y="273850"/>
            <a:ext cx="8200500" cy="9621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Use cases </a:t>
            </a:r>
            <a:r>
              <a:rPr b="1" i="0" lang="nl-BE" sz="3200" u="none" cap="none" strike="noStrike">
                <a:solidFill>
                  <a:srgbClr val="000000"/>
                </a:solidFill>
                <a:latin typeface="Arial"/>
                <a:ea typeface="Arial"/>
                <a:cs typeface="Arial"/>
                <a:sym typeface="Arial"/>
              </a:rPr>
              <a:t>- </a:t>
            </a:r>
            <a:r>
              <a:rPr b="1" lang="nl-BE" sz="2200"/>
              <a:t>check integrity and validity of a given consent</a:t>
            </a:r>
            <a:endParaRPr b="1" i="0" sz="2200" u="none" cap="none" strike="noStrike">
              <a:solidFill>
                <a:srgbClr val="000000"/>
              </a:solidFill>
              <a:latin typeface="Arial"/>
              <a:ea typeface="Arial"/>
              <a:cs typeface="Arial"/>
              <a:sym typeface="Arial"/>
            </a:endParaRPr>
          </a:p>
        </p:txBody>
      </p:sp>
      <p:sp>
        <p:nvSpPr>
          <p:cNvPr id="615" name="Google Shape;615;p76"/>
          <p:cNvSpPr txBox="1"/>
          <p:nvPr/>
        </p:nvSpPr>
        <p:spPr>
          <a:xfrm>
            <a:off x="801000" y="2201324"/>
            <a:ext cx="68880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rPr lang="nl-BE" sz="1100"/>
              <a:t>When a business party is using a consent, they can check and guarantee the integrity and validity of the given consent.</a:t>
            </a:r>
            <a:endParaRPr b="0" i="0" sz="1100" u="none" cap="none" strike="noStrike">
              <a:solidFill>
                <a:srgbClr val="000000"/>
              </a:solidFill>
              <a:latin typeface="Arial"/>
              <a:ea typeface="Arial"/>
              <a:cs typeface="Arial"/>
              <a:sym typeface="Arial"/>
            </a:endParaRPr>
          </a:p>
        </p:txBody>
      </p:sp>
      <p:sp>
        <p:nvSpPr>
          <p:cNvPr id="616" name="Google Shape;616;p76"/>
          <p:cNvSpPr txBox="1"/>
          <p:nvPr/>
        </p:nvSpPr>
        <p:spPr>
          <a:xfrm>
            <a:off x="832650" y="3741827"/>
            <a:ext cx="6888000" cy="1019400"/>
          </a:xfrm>
          <a:prstGeom prst="rect">
            <a:avLst/>
          </a:prstGeom>
          <a:noFill/>
          <a:ln>
            <a:noFill/>
          </a:ln>
        </p:spPr>
        <p:txBody>
          <a:bodyPr anchorCtr="0" anchor="t" bIns="34275" lIns="68550" spcFirstLastPara="1" rIns="68550" wrap="square" tIns="34275">
            <a:noAutofit/>
          </a:bodyPr>
          <a:lstStyle/>
          <a:p>
            <a:pPr indent="-298450" lvl="0" marL="457200" rtl="0" algn="l">
              <a:spcBef>
                <a:spcPts val="0"/>
              </a:spcBef>
              <a:spcAft>
                <a:spcPts val="0"/>
              </a:spcAft>
              <a:buSzPts val="1100"/>
              <a:buChar char="➔"/>
            </a:pPr>
            <a:r>
              <a:rPr lang="nl-BE" sz="1100"/>
              <a:t>Credentials of the agent that gave the consent (e.g., name, adres, national registration number, contact information…)</a:t>
            </a:r>
            <a:endParaRPr sz="1100"/>
          </a:p>
          <a:p>
            <a:pPr indent="-298450" lvl="0" marL="457200" marR="0" rtl="0" algn="l">
              <a:lnSpc>
                <a:spcPct val="100000"/>
              </a:lnSpc>
              <a:spcBef>
                <a:spcPts val="0"/>
              </a:spcBef>
              <a:spcAft>
                <a:spcPts val="0"/>
              </a:spcAft>
              <a:buClr>
                <a:srgbClr val="000000"/>
              </a:buClr>
              <a:buSzPts val="1100"/>
              <a:buFont typeface="Arial"/>
              <a:buChar char="➔"/>
            </a:pPr>
            <a:r>
              <a:rPr lang="nl-BE" sz="1100"/>
              <a:t>Source/proof of the consent</a:t>
            </a:r>
            <a:endParaRPr sz="1100"/>
          </a:p>
          <a:p>
            <a:pPr indent="-298450" lvl="0" marL="457200" marR="0" rtl="0" algn="l">
              <a:lnSpc>
                <a:spcPct val="100000"/>
              </a:lnSpc>
              <a:spcBef>
                <a:spcPts val="0"/>
              </a:spcBef>
              <a:spcAft>
                <a:spcPts val="0"/>
              </a:spcAft>
              <a:buSzPts val="1100"/>
              <a:buChar char="➔"/>
            </a:pPr>
            <a:r>
              <a:rPr lang="nl-BE" sz="1100"/>
              <a:t>Credentials of the receiving business party (e.g., name, address, VAT-number, contact information…)</a:t>
            </a:r>
            <a:endParaRPr sz="1100"/>
          </a:p>
          <a:p>
            <a:pPr indent="-298450" lvl="0" marL="457200" rtl="0" algn="l">
              <a:spcBef>
                <a:spcPts val="0"/>
              </a:spcBef>
              <a:spcAft>
                <a:spcPts val="0"/>
              </a:spcAft>
              <a:buSzPts val="1100"/>
              <a:buChar char="➔"/>
            </a:pPr>
            <a:r>
              <a:rPr lang="nl-BE" sz="1100"/>
              <a:t>Reason for which the business party can use the consent</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descr="Afbeelding met ketting, tafel, mobiele telefoon, telefoon&#10;&#10;Beschrijving is gegenereerd met zeer hoge betrouwbaarheid" id="621" name="Google Shape;621;p77"/>
          <p:cNvPicPr preferRelativeResize="0"/>
          <p:nvPr/>
        </p:nvPicPr>
        <p:blipFill rotWithShape="1">
          <a:blip r:embed="rId3">
            <a:alphaModFix/>
          </a:blip>
          <a:srcRect b="0" l="0" r="0" t="0"/>
          <a:stretch/>
        </p:blipFill>
        <p:spPr>
          <a:xfrm>
            <a:off x="280907" y="0"/>
            <a:ext cx="8863092" cy="5143500"/>
          </a:xfrm>
          <a:prstGeom prst="rect">
            <a:avLst/>
          </a:prstGeom>
          <a:noFill/>
          <a:ln>
            <a:noFill/>
          </a:ln>
        </p:spPr>
      </p:pic>
      <p:sp>
        <p:nvSpPr>
          <p:cNvPr id="622" name="Google Shape;622;p77"/>
          <p:cNvSpPr/>
          <p:nvPr/>
        </p:nvSpPr>
        <p:spPr>
          <a:xfrm>
            <a:off x="191791" y="2744167"/>
            <a:ext cx="2702400" cy="619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nl-BE" sz="2400" u="none" cap="none" strike="noStrike">
                <a:solidFill>
                  <a:schemeClr val="dk1"/>
                </a:solidFill>
                <a:latin typeface="Arial"/>
                <a:ea typeface="Arial"/>
                <a:cs typeface="Arial"/>
                <a:sym typeface="Arial"/>
              </a:rPr>
              <a:t>Ti</a:t>
            </a:r>
            <a:r>
              <a:rPr b="1" lang="nl-BE" sz="2400">
                <a:solidFill>
                  <a:schemeClr val="dk1"/>
                </a:solidFill>
              </a:rPr>
              <a:t>me for action</a:t>
            </a:r>
            <a:r>
              <a:rPr b="1" i="0" lang="nl-BE"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23" name="Google Shape;623;p77"/>
          <p:cNvSpPr/>
          <p:nvPr/>
        </p:nvSpPr>
        <p:spPr>
          <a:xfrm rot="2146550">
            <a:off x="7407180" y="322387"/>
            <a:ext cx="2466750" cy="264768"/>
          </a:xfrm>
          <a:prstGeom prst="rect">
            <a:avLst/>
          </a:prstGeom>
          <a:solidFill>
            <a:srgbClr val="71C2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nl-BE">
                <a:solidFill>
                  <a:schemeClr val="lt1"/>
                </a:solidFill>
              </a:rPr>
              <a:t>UPDATE</a:t>
            </a:r>
            <a:endParaRPr b="1">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8"/>
          <p:cNvSpPr txBox="1"/>
          <p:nvPr/>
        </p:nvSpPr>
        <p:spPr>
          <a:xfrm>
            <a:off x="628650" y="273853"/>
            <a:ext cx="7886700" cy="11691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Brainstorm </a:t>
            </a:r>
            <a:r>
              <a:rPr b="1" lang="nl-BE" sz="3200"/>
              <a:t>exercise on the use cases</a:t>
            </a:r>
            <a:endParaRPr b="0" i="1" sz="3200" u="none" cap="none" strike="noStrike">
              <a:solidFill>
                <a:srgbClr val="000000"/>
              </a:solidFill>
              <a:latin typeface="Arial"/>
              <a:ea typeface="Arial"/>
              <a:cs typeface="Arial"/>
              <a:sym typeface="Arial"/>
            </a:endParaRPr>
          </a:p>
        </p:txBody>
      </p:sp>
      <p:pic>
        <p:nvPicPr>
          <p:cNvPr id="629" name="Google Shape;629;p78"/>
          <p:cNvPicPr preferRelativeResize="0"/>
          <p:nvPr/>
        </p:nvPicPr>
        <p:blipFill rotWithShape="1">
          <a:blip r:embed="rId3">
            <a:alphaModFix/>
          </a:blip>
          <a:srcRect b="119" l="0" r="0" t="129"/>
          <a:stretch/>
        </p:blipFill>
        <p:spPr>
          <a:xfrm>
            <a:off x="3764725" y="1764472"/>
            <a:ext cx="1614549" cy="1614549"/>
          </a:xfrm>
          <a:prstGeom prst="rect">
            <a:avLst/>
          </a:prstGeom>
          <a:noFill/>
          <a:ln>
            <a:noFill/>
          </a:ln>
        </p:spPr>
      </p:pic>
      <p:sp>
        <p:nvSpPr>
          <p:cNvPr id="630" name="Google Shape;630;p78"/>
          <p:cNvSpPr txBox="1"/>
          <p:nvPr/>
        </p:nvSpPr>
        <p:spPr>
          <a:xfrm>
            <a:off x="2444250" y="3744775"/>
            <a:ext cx="44406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nl-BE" sz="1050" u="sng">
                <a:solidFill>
                  <a:schemeClr val="hlink"/>
                </a:solidFill>
                <a:latin typeface="Roboto"/>
                <a:ea typeface="Roboto"/>
                <a:cs typeface="Roboto"/>
                <a:sym typeface="Roboto"/>
                <a:hlinkClick r:id="rId4"/>
              </a:rPr>
              <a:t>https://app.mural.co/t/beadvtc7549/m/beadvtc7549/1629100113094/2101b111b0109779cb639cea235b34c5d5a0e82e?sender=uf2693a6a07605367bbe61133</a:t>
            </a:r>
            <a:endParaRPr u="sng">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9"/>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Q&amp;A</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636" name="Google Shape;636;p79"/>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7" name="Google Shape;637;p79"/>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80"/>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643" name="Google Shape;643;p80"/>
          <p:cNvSpPr txBox="1"/>
          <p:nvPr/>
        </p:nvSpPr>
        <p:spPr>
          <a:xfrm>
            <a:off x="645459" y="486450"/>
            <a:ext cx="193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nl-BE"/>
              <a:t>Why do we do</a:t>
            </a:r>
            <a:r>
              <a:rPr b="0" i="0" lang="nl-BE" sz="1400" u="none" cap="none" strike="noStrike">
                <a:solidFill>
                  <a:srgbClr val="000000"/>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p:txBody>
      </p:sp>
      <p:sp>
        <p:nvSpPr>
          <p:cNvPr id="644" name="Google Shape;644;p80"/>
          <p:cNvSpPr txBox="1"/>
          <p:nvPr/>
        </p:nvSpPr>
        <p:spPr>
          <a:xfrm>
            <a:off x="2041712" y="948116"/>
            <a:ext cx="263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nl-BE"/>
              <a:t>Don’t we need to add</a:t>
            </a:r>
            <a:r>
              <a:rPr b="0" i="0" lang="nl-BE" sz="1400" u="none" cap="none" strike="noStrike">
                <a:solidFill>
                  <a:srgbClr val="000000"/>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p:txBody>
      </p:sp>
      <p:sp>
        <p:nvSpPr>
          <p:cNvPr id="645" name="Google Shape;645;p80"/>
          <p:cNvSpPr txBox="1"/>
          <p:nvPr/>
        </p:nvSpPr>
        <p:spPr>
          <a:xfrm>
            <a:off x="4769225" y="486450"/>
            <a:ext cx="2676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nl-BE"/>
              <a:t>Wouldn’t it be better if we</a:t>
            </a:r>
            <a:r>
              <a:rPr b="0" i="0" lang="nl-BE" sz="1400" u="none" cap="none" strike="noStrike">
                <a:solidFill>
                  <a:srgbClr val="000000"/>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p:txBody>
      </p:sp>
      <p:sp>
        <p:nvSpPr>
          <p:cNvPr id="646" name="Google Shape;646;p80"/>
          <p:cNvSpPr txBox="1"/>
          <p:nvPr/>
        </p:nvSpPr>
        <p:spPr>
          <a:xfrm>
            <a:off x="6313045" y="948115"/>
            <a:ext cx="173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nl-BE"/>
              <a:t>What about</a:t>
            </a:r>
            <a:r>
              <a:rPr b="0" i="0" lang="nl-BE" sz="1400" u="none" cap="none" strike="noStrike">
                <a:solidFill>
                  <a:srgbClr val="000000"/>
                </a:solidFill>
                <a:latin typeface="Arial"/>
                <a:ea typeface="Arial"/>
                <a:cs typeface="Arial"/>
                <a:sym typeface="Arial"/>
              </a:rPr>
              <a:t>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1"/>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Next steps</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652" name="Google Shape;652;p81"/>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3" name="Google Shape;653;p81"/>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2"/>
          <p:cNvSpPr/>
          <p:nvPr/>
        </p:nvSpPr>
        <p:spPr>
          <a:xfrm>
            <a:off x="565138" y="435186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59" name="Google Shape;659;p82"/>
          <p:cNvGrpSpPr/>
          <p:nvPr/>
        </p:nvGrpSpPr>
        <p:grpSpPr>
          <a:xfrm>
            <a:off x="641992" y="1367322"/>
            <a:ext cx="478299" cy="478299"/>
            <a:chOff x="4640263" y="1219200"/>
            <a:chExt cx="123825" cy="123825"/>
          </a:xfrm>
        </p:grpSpPr>
        <p:sp>
          <p:nvSpPr>
            <p:cNvPr id="660" name="Google Shape;660;p82"/>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1" name="Google Shape;661;p82"/>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2" name="Google Shape;662;p82"/>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3" name="Google Shape;663;p82"/>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4" name="Google Shape;664;p82"/>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665" name="Google Shape;665;p82"/>
          <p:cNvGrpSpPr/>
          <p:nvPr/>
        </p:nvGrpSpPr>
        <p:grpSpPr>
          <a:xfrm>
            <a:off x="630430" y="1988262"/>
            <a:ext cx="470610" cy="478327"/>
            <a:chOff x="6215424" y="4028218"/>
            <a:chExt cx="202814" cy="206140"/>
          </a:xfrm>
        </p:grpSpPr>
        <p:sp>
          <p:nvSpPr>
            <p:cNvPr id="666" name="Google Shape;666;p82"/>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67" name="Google Shape;667;p82"/>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68" name="Google Shape;668;p82"/>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69" name="Google Shape;669;p82"/>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670" name="Google Shape;670;p82"/>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671" name="Google Shape;671;p82"/>
          <p:cNvGrpSpPr/>
          <p:nvPr/>
        </p:nvGrpSpPr>
        <p:grpSpPr>
          <a:xfrm>
            <a:off x="646650" y="3839112"/>
            <a:ext cx="479163" cy="478593"/>
            <a:chOff x="4148138" y="53975"/>
            <a:chExt cx="1335088" cy="1333500"/>
          </a:xfrm>
        </p:grpSpPr>
        <p:sp>
          <p:nvSpPr>
            <p:cNvPr id="672" name="Google Shape;672;p82"/>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3" name="Google Shape;673;p82"/>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674" name="Google Shape;674;p82"/>
          <p:cNvGrpSpPr/>
          <p:nvPr/>
        </p:nvGrpSpPr>
        <p:grpSpPr>
          <a:xfrm>
            <a:off x="636286" y="3220998"/>
            <a:ext cx="471655" cy="471655"/>
            <a:chOff x="4287838" y="1854201"/>
            <a:chExt cx="149225" cy="149225"/>
          </a:xfrm>
        </p:grpSpPr>
        <p:sp>
          <p:nvSpPr>
            <p:cNvPr id="675" name="Google Shape;675;p82"/>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676" name="Google Shape;676;p82"/>
            <p:cNvCxnSpPr/>
            <p:nvPr/>
          </p:nvCxnSpPr>
          <p:spPr>
            <a:xfrm>
              <a:off x="4375150" y="1884363"/>
              <a:ext cx="0" cy="0"/>
            </a:xfrm>
            <a:prstGeom prst="straightConnector1">
              <a:avLst/>
            </a:prstGeom>
            <a:noFill/>
            <a:ln>
              <a:noFill/>
            </a:ln>
          </p:spPr>
        </p:cxnSp>
        <p:cxnSp>
          <p:nvCxnSpPr>
            <p:cNvPr id="677" name="Google Shape;677;p82"/>
            <p:cNvCxnSpPr/>
            <p:nvPr/>
          </p:nvCxnSpPr>
          <p:spPr>
            <a:xfrm>
              <a:off x="4375150" y="1884363"/>
              <a:ext cx="0" cy="0"/>
            </a:xfrm>
            <a:prstGeom prst="straightConnector1">
              <a:avLst/>
            </a:prstGeom>
            <a:noFill/>
            <a:ln>
              <a:noFill/>
            </a:ln>
          </p:spPr>
        </p:cxnSp>
        <p:sp>
          <p:nvSpPr>
            <p:cNvPr id="678" name="Google Shape;678;p82"/>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679" name="Google Shape;679;p82"/>
          <p:cNvSpPr/>
          <p:nvPr/>
        </p:nvSpPr>
        <p:spPr>
          <a:xfrm>
            <a:off x="628651" y="2611008"/>
            <a:ext cx="471488" cy="471488"/>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680" name="Google Shape;680;p82"/>
          <p:cNvSpPr txBox="1"/>
          <p:nvPr/>
        </p:nvSpPr>
        <p:spPr>
          <a:xfrm>
            <a:off x="1267626" y="143890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nl-BE" sz="1600"/>
              <a:t>Processing all input from the business workshop.</a:t>
            </a:r>
            <a:endParaRPr b="0" i="0" sz="1400" u="none" cap="none" strike="noStrike">
              <a:solidFill>
                <a:srgbClr val="000000"/>
              </a:solidFill>
              <a:latin typeface="Arial"/>
              <a:ea typeface="Arial"/>
              <a:cs typeface="Arial"/>
              <a:sym typeface="Arial"/>
            </a:endParaRPr>
          </a:p>
        </p:txBody>
      </p:sp>
      <p:sp>
        <p:nvSpPr>
          <p:cNvPr id="681" name="Google Shape;681;p82"/>
          <p:cNvSpPr txBox="1"/>
          <p:nvPr/>
        </p:nvSpPr>
        <p:spPr>
          <a:xfrm>
            <a:off x="1267622" y="195974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nl-BE" sz="1600"/>
              <a:t>Sending out the report from this working group. Feedback is certainly welcome!</a:t>
            </a:r>
            <a:endParaRPr b="0" i="0" sz="1400" u="none" cap="none" strike="noStrike">
              <a:solidFill>
                <a:srgbClr val="000000"/>
              </a:solidFill>
              <a:latin typeface="Arial"/>
              <a:ea typeface="Arial"/>
              <a:cs typeface="Arial"/>
              <a:sym typeface="Arial"/>
            </a:endParaRPr>
          </a:p>
        </p:txBody>
      </p:sp>
      <p:sp>
        <p:nvSpPr>
          <p:cNvPr id="682" name="Google Shape;682;p82"/>
          <p:cNvSpPr txBox="1"/>
          <p:nvPr/>
        </p:nvSpPr>
        <p:spPr>
          <a:xfrm>
            <a:off x="1267575" y="2677400"/>
            <a:ext cx="74652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nl-BE" sz="1600"/>
              <a:t>Investigate where we can align with existing standards.</a:t>
            </a:r>
            <a:endParaRPr b="0" i="0" sz="1400" u="none" cap="none" strike="noStrike">
              <a:solidFill>
                <a:srgbClr val="000000"/>
              </a:solidFill>
              <a:latin typeface="Arial"/>
              <a:ea typeface="Arial"/>
              <a:cs typeface="Arial"/>
              <a:sym typeface="Arial"/>
            </a:endParaRPr>
          </a:p>
        </p:txBody>
      </p:sp>
      <p:sp>
        <p:nvSpPr>
          <p:cNvPr id="683" name="Google Shape;683;p82"/>
          <p:cNvSpPr txBox="1"/>
          <p:nvPr/>
        </p:nvSpPr>
        <p:spPr>
          <a:xfrm>
            <a:off x="1267574" y="328747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nl-BE" sz="1600"/>
              <a:t>Capture feedback via GitHub!</a:t>
            </a:r>
            <a:endParaRPr b="0" i="0" sz="1400" u="none" cap="none" strike="noStrike">
              <a:solidFill>
                <a:srgbClr val="000000"/>
              </a:solidFill>
              <a:latin typeface="Arial"/>
              <a:ea typeface="Arial"/>
              <a:cs typeface="Arial"/>
              <a:sym typeface="Arial"/>
            </a:endParaRPr>
          </a:p>
        </p:txBody>
      </p:sp>
      <p:sp>
        <p:nvSpPr>
          <p:cNvPr id="684" name="Google Shape;684;p82"/>
          <p:cNvSpPr txBox="1"/>
          <p:nvPr/>
        </p:nvSpPr>
        <p:spPr>
          <a:xfrm>
            <a:off x="1267624" y="3806549"/>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nl-BE" sz="1600"/>
              <a:t>Design a first version of a semantic model based on this captured feedback!</a:t>
            </a:r>
            <a:endParaRPr b="0" i="0" sz="1400" u="none" cap="none" strike="noStrike">
              <a:solidFill>
                <a:srgbClr val="000000"/>
              </a:solidFill>
              <a:latin typeface="Arial"/>
              <a:ea typeface="Arial"/>
              <a:cs typeface="Arial"/>
              <a:sym typeface="Arial"/>
            </a:endParaRPr>
          </a:p>
        </p:txBody>
      </p:sp>
      <p:sp>
        <p:nvSpPr>
          <p:cNvPr id="685" name="Google Shape;685;p8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Next steps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3"/>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83"/>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692" name="Google Shape;692;p83"/>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lang="nl-BE" sz="1500">
                <a:solidFill>
                  <a:schemeClr val="dk1"/>
                </a:solidFill>
              </a:rPr>
              <a:t>Feedback can be given via mail to the contacts below:</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0"/>
              </a:spcBef>
              <a:spcAft>
                <a:spcPts val="0"/>
              </a:spcAft>
              <a:buClr>
                <a:schemeClr val="dk1"/>
              </a:buClr>
              <a:buSzPts val="1300"/>
              <a:buFont typeface="Arial"/>
              <a:buChar char="•"/>
            </a:pPr>
            <a:r>
              <a:rPr lang="nl-BE" sz="1300" u="sng">
                <a:solidFill>
                  <a:schemeClr val="hlink"/>
                </a:solidFill>
                <a:hlinkClick r:id="rId4"/>
              </a:rPr>
              <a:t>laurens.vercauteren@pwc.com</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nl-BE" sz="1300" u="sng">
                <a:solidFill>
                  <a:schemeClr val="dk1"/>
                </a:solidFill>
              </a:rPr>
              <a:t>michael.geamanu@pwc.com</a:t>
            </a:r>
            <a:endParaRPr sz="1300">
              <a:solidFill>
                <a:schemeClr val="dk1"/>
              </a:solidFill>
            </a:endParaRPr>
          </a:p>
          <a:p>
            <a:pPr indent="-184150" lvl="0" marL="285750" marR="0" rtl="0" algn="l">
              <a:lnSpc>
                <a:spcPct val="100000"/>
              </a:lnSpc>
              <a:spcBef>
                <a:spcPts val="0"/>
              </a:spcBef>
              <a:spcAft>
                <a:spcPts val="0"/>
              </a:spcAft>
              <a:buClr>
                <a:srgbClr val="000000"/>
              </a:buClr>
              <a:buSzPts val="1600"/>
              <a:buFont typeface="Arial"/>
              <a:buNone/>
            </a:pPr>
            <a:r>
              <a:t/>
            </a:r>
            <a:endParaRPr b="0" i="0" sz="1500" u="none" cap="none" strike="noStrike">
              <a:solidFill>
                <a:schemeClr val="dk1"/>
              </a:solidFill>
              <a:latin typeface="Arial"/>
              <a:ea typeface="Arial"/>
              <a:cs typeface="Arial"/>
              <a:sym typeface="Arial"/>
            </a:endParaRPr>
          </a:p>
        </p:txBody>
      </p:sp>
      <p:sp>
        <p:nvSpPr>
          <p:cNvPr id="693" name="Google Shape;693;p83"/>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4" name="Google Shape;694;p83"/>
          <p:cNvPicPr preferRelativeResize="0"/>
          <p:nvPr/>
        </p:nvPicPr>
        <p:blipFill rotWithShape="1">
          <a:blip r:embed="rId5">
            <a:alphaModFix/>
          </a:blip>
          <a:srcRect b="0" l="0" r="0" t="0"/>
          <a:stretch/>
        </p:blipFill>
        <p:spPr>
          <a:xfrm>
            <a:off x="6044652" y="1522121"/>
            <a:ext cx="1577413" cy="548455"/>
          </a:xfrm>
          <a:prstGeom prst="rect">
            <a:avLst/>
          </a:prstGeom>
          <a:noFill/>
          <a:ln>
            <a:noFill/>
          </a:ln>
        </p:spPr>
      </p:pic>
      <p:sp>
        <p:nvSpPr>
          <p:cNvPr id="695" name="Google Shape;695;p83"/>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lang="nl-BE" sz="1500">
                <a:solidFill>
                  <a:schemeClr val="lt1"/>
                </a:solidFill>
              </a:rPr>
              <a:t>Feedback can be given via GitHub on the link below:</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96" name="Google Shape;696;p8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Feedback</a:t>
            </a:r>
            <a:endParaRPr b="0" i="0" sz="1400" u="none" cap="none" strike="noStrike">
              <a:solidFill>
                <a:srgbClr val="000000"/>
              </a:solidFill>
              <a:latin typeface="Arial"/>
              <a:ea typeface="Arial"/>
              <a:cs typeface="Arial"/>
              <a:sym typeface="Arial"/>
            </a:endParaRPr>
          </a:p>
        </p:txBody>
      </p:sp>
      <p:sp>
        <p:nvSpPr>
          <p:cNvPr id="697" name="Google Shape;697;p83"/>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4"/>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3" name="Google Shape;703;p8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Thematic workshop (OSLO)</a:t>
            </a:r>
            <a:endParaRPr b="0" i="0" sz="1400" u="none" cap="none" strike="noStrike">
              <a:solidFill>
                <a:srgbClr val="000000"/>
              </a:solidFill>
              <a:latin typeface="Arial"/>
              <a:ea typeface="Arial"/>
              <a:cs typeface="Arial"/>
              <a:sym typeface="Arial"/>
            </a:endParaRPr>
          </a:p>
        </p:txBody>
      </p:sp>
      <p:sp>
        <p:nvSpPr>
          <p:cNvPr id="704" name="Google Shape;704;p84"/>
          <p:cNvSpPr/>
          <p:nvPr/>
        </p:nvSpPr>
        <p:spPr>
          <a:xfrm rot="5400000">
            <a:off x="8483527" y="2499710"/>
            <a:ext cx="321600" cy="149700"/>
          </a:xfrm>
          <a:prstGeom prst="triangle">
            <a:avLst>
              <a:gd fmla="val 50000" name="adj"/>
            </a:avLst>
          </a:prstGeom>
          <a:solidFill>
            <a:srgbClr val="6B6B6B"/>
          </a:solidFill>
          <a:ln>
            <a:noFill/>
          </a:ln>
        </p:spPr>
        <p:txBody>
          <a:bodyPr anchorCtr="0" anchor="t" bIns="25700" lIns="51400" spcFirstLastPara="1" rIns="51400"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cxnSp>
        <p:nvCxnSpPr>
          <p:cNvPr id="705" name="Google Shape;705;p84"/>
          <p:cNvCxnSpPr/>
          <p:nvPr/>
        </p:nvCxnSpPr>
        <p:spPr>
          <a:xfrm>
            <a:off x="3419926" y="2668756"/>
            <a:ext cx="0" cy="547500"/>
          </a:xfrm>
          <a:prstGeom prst="straightConnector1">
            <a:avLst/>
          </a:prstGeom>
          <a:noFill/>
          <a:ln cap="sq" cmpd="sng" w="12700">
            <a:solidFill>
              <a:srgbClr val="6B6B6B"/>
            </a:solidFill>
            <a:prstDash val="solid"/>
            <a:round/>
            <a:headEnd len="sm" w="sm" type="none"/>
            <a:tailEnd len="med" w="med" type="diamond"/>
          </a:ln>
        </p:spPr>
      </p:cxnSp>
      <p:cxnSp>
        <p:nvCxnSpPr>
          <p:cNvPr id="706" name="Google Shape;706;p84"/>
          <p:cNvCxnSpPr/>
          <p:nvPr/>
        </p:nvCxnSpPr>
        <p:spPr>
          <a:xfrm rot="10800000">
            <a:off x="4977548" y="1909006"/>
            <a:ext cx="0" cy="570000"/>
          </a:xfrm>
          <a:prstGeom prst="straightConnector1">
            <a:avLst/>
          </a:prstGeom>
          <a:noFill/>
          <a:ln cap="sq" cmpd="sng" w="12700">
            <a:solidFill>
              <a:srgbClr val="F0D70F"/>
            </a:solidFill>
            <a:prstDash val="solid"/>
            <a:round/>
            <a:headEnd len="sm" w="sm" type="none"/>
            <a:tailEnd len="med" w="med" type="diamond"/>
          </a:ln>
        </p:spPr>
      </p:cxnSp>
      <p:sp>
        <p:nvSpPr>
          <p:cNvPr id="707" name="Google Shape;707;p84"/>
          <p:cNvSpPr txBox="1"/>
          <p:nvPr/>
        </p:nvSpPr>
        <p:spPr>
          <a:xfrm>
            <a:off x="536176" y="2485200"/>
            <a:ext cx="16392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lt1"/>
                </a:solidFill>
              </a:rPr>
              <a:t>August</a:t>
            </a:r>
            <a:endParaRPr b="1" i="0" sz="900" u="none" cap="none" strike="noStrike">
              <a:solidFill>
                <a:schemeClr val="lt1"/>
              </a:solidFill>
              <a:latin typeface="Calibri"/>
              <a:ea typeface="Calibri"/>
              <a:cs typeface="Calibri"/>
              <a:sym typeface="Calibri"/>
            </a:endParaRPr>
          </a:p>
        </p:txBody>
      </p:sp>
      <p:sp>
        <p:nvSpPr>
          <p:cNvPr id="708" name="Google Shape;708;p84"/>
          <p:cNvSpPr txBox="1"/>
          <p:nvPr/>
        </p:nvSpPr>
        <p:spPr>
          <a:xfrm>
            <a:off x="2175337" y="2485200"/>
            <a:ext cx="16392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dk1"/>
                </a:solidFill>
              </a:rPr>
              <a:t>September</a:t>
            </a:r>
            <a:endParaRPr b="0" i="0" sz="900" u="none" cap="none" strike="noStrike">
              <a:solidFill>
                <a:srgbClr val="000000"/>
              </a:solidFill>
              <a:latin typeface="Arial"/>
              <a:ea typeface="Arial"/>
              <a:cs typeface="Arial"/>
              <a:sym typeface="Arial"/>
            </a:endParaRPr>
          </a:p>
        </p:txBody>
      </p:sp>
      <p:sp>
        <p:nvSpPr>
          <p:cNvPr id="709" name="Google Shape;709;p84"/>
          <p:cNvSpPr txBox="1"/>
          <p:nvPr/>
        </p:nvSpPr>
        <p:spPr>
          <a:xfrm>
            <a:off x="3814501" y="2482481"/>
            <a:ext cx="16392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lt1"/>
                </a:solidFill>
              </a:rPr>
              <a:t>October</a:t>
            </a:r>
            <a:endParaRPr b="0" i="0" sz="900" u="none" cap="none" strike="noStrike">
              <a:solidFill>
                <a:srgbClr val="000000"/>
              </a:solidFill>
              <a:latin typeface="Arial"/>
              <a:ea typeface="Arial"/>
              <a:cs typeface="Arial"/>
              <a:sym typeface="Arial"/>
            </a:endParaRPr>
          </a:p>
        </p:txBody>
      </p:sp>
      <p:sp>
        <p:nvSpPr>
          <p:cNvPr id="710" name="Google Shape;710;p84"/>
          <p:cNvSpPr txBox="1"/>
          <p:nvPr/>
        </p:nvSpPr>
        <p:spPr>
          <a:xfrm>
            <a:off x="6988181" y="2485172"/>
            <a:ext cx="16392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lt1"/>
                </a:solidFill>
              </a:rPr>
              <a:t>December</a:t>
            </a:r>
            <a:endParaRPr b="1" i="0" sz="900" u="none" cap="none" strike="noStrike">
              <a:solidFill>
                <a:srgbClr val="FFFFFF"/>
              </a:solidFill>
              <a:latin typeface="Calibri"/>
              <a:ea typeface="Calibri"/>
              <a:cs typeface="Calibri"/>
              <a:sym typeface="Calibri"/>
            </a:endParaRPr>
          </a:p>
        </p:txBody>
      </p:sp>
      <p:sp>
        <p:nvSpPr>
          <p:cNvPr id="711" name="Google Shape;711;p84"/>
          <p:cNvSpPr txBox="1"/>
          <p:nvPr/>
        </p:nvSpPr>
        <p:spPr>
          <a:xfrm>
            <a:off x="1728111" y="1787965"/>
            <a:ext cx="909900" cy="4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19th</a:t>
            </a:r>
            <a:endParaRPr b="0" i="0" sz="123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Business </a:t>
            </a:r>
            <a:endParaRPr b="1" i="0" sz="7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werkgroep</a:t>
            </a:r>
            <a:endParaRPr b="0" i="0" sz="750" u="none" cap="none" strike="noStrike">
              <a:solidFill>
                <a:schemeClr val="dk1"/>
              </a:solidFill>
              <a:latin typeface="Calibri"/>
              <a:ea typeface="Calibri"/>
              <a:cs typeface="Calibri"/>
              <a:sym typeface="Calibri"/>
            </a:endParaRPr>
          </a:p>
        </p:txBody>
      </p:sp>
      <p:sp>
        <p:nvSpPr>
          <p:cNvPr id="712" name="Google Shape;712;p84"/>
          <p:cNvSpPr txBox="1"/>
          <p:nvPr/>
        </p:nvSpPr>
        <p:spPr>
          <a:xfrm>
            <a:off x="2444182" y="2798557"/>
            <a:ext cx="909900" cy="60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23th</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Themati</a:t>
            </a:r>
            <a:r>
              <a:rPr b="1" lang="nl-BE" sz="750">
                <a:solidFill>
                  <a:schemeClr val="dk1"/>
                </a:solidFill>
                <a:latin typeface="Calibri"/>
                <a:ea typeface="Calibri"/>
                <a:cs typeface="Calibri"/>
                <a:sym typeface="Calibri"/>
              </a:rPr>
              <a:t>c </a:t>
            </a:r>
            <a:br>
              <a:rPr b="1" lang="nl-BE" sz="750">
                <a:solidFill>
                  <a:schemeClr val="dk1"/>
                </a:solidFill>
                <a:latin typeface="Calibri"/>
                <a:ea typeface="Calibri"/>
                <a:cs typeface="Calibri"/>
                <a:sym typeface="Calibri"/>
              </a:rPr>
            </a:br>
            <a:r>
              <a:rPr b="1" lang="nl-BE" sz="750">
                <a:solidFill>
                  <a:schemeClr val="dk1"/>
                </a:solidFill>
                <a:latin typeface="Calibri"/>
                <a:ea typeface="Calibri"/>
                <a:cs typeface="Calibri"/>
                <a:sym typeface="Calibri"/>
              </a:rPr>
              <a:t>workshop</a:t>
            </a:r>
            <a:r>
              <a:rPr b="1" i="0" lang="nl-BE" sz="750" u="none" cap="none" strike="noStrike">
                <a:solidFill>
                  <a:schemeClr val="dk1"/>
                </a:solidFill>
                <a:latin typeface="Calibri"/>
                <a:ea typeface="Calibri"/>
                <a:cs typeface="Calibri"/>
                <a:sym typeface="Calibri"/>
              </a:rPr>
              <a:t> 1</a:t>
            </a:r>
            <a:endParaRPr b="0" i="0" sz="750" u="none" cap="none" strike="noStrike">
              <a:solidFill>
                <a:schemeClr val="dk1"/>
              </a:solidFill>
              <a:latin typeface="Calibri"/>
              <a:ea typeface="Calibri"/>
              <a:cs typeface="Calibri"/>
              <a:sym typeface="Calibri"/>
            </a:endParaRPr>
          </a:p>
        </p:txBody>
      </p:sp>
      <p:sp>
        <p:nvSpPr>
          <p:cNvPr id="713" name="Google Shape;713;p84"/>
          <p:cNvSpPr txBox="1"/>
          <p:nvPr/>
        </p:nvSpPr>
        <p:spPr>
          <a:xfrm>
            <a:off x="5047675" y="1875400"/>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21th</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Themati</a:t>
            </a:r>
            <a:r>
              <a:rPr b="1" lang="nl-BE" sz="750">
                <a:solidFill>
                  <a:schemeClr val="dk1"/>
                </a:solidFill>
                <a:latin typeface="Calibri"/>
                <a:ea typeface="Calibri"/>
                <a:cs typeface="Calibri"/>
                <a:sym typeface="Calibri"/>
              </a:rPr>
              <a:t>c </a:t>
            </a:r>
            <a:endParaRPr b="1" sz="75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workshop 2</a:t>
            </a:r>
            <a:endParaRPr b="1" sz="750">
              <a:solidFill>
                <a:schemeClr val="dk1"/>
              </a:solidFill>
              <a:latin typeface="Calibri"/>
              <a:ea typeface="Calibri"/>
              <a:cs typeface="Calibri"/>
              <a:sym typeface="Calibri"/>
            </a:endParaRPr>
          </a:p>
        </p:txBody>
      </p:sp>
      <p:sp>
        <p:nvSpPr>
          <p:cNvPr id="714" name="Google Shape;714;p84"/>
          <p:cNvSpPr txBox="1"/>
          <p:nvPr/>
        </p:nvSpPr>
        <p:spPr>
          <a:xfrm>
            <a:off x="5455931" y="2482425"/>
            <a:ext cx="15321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Clr>
                <a:srgbClr val="000000"/>
              </a:buClr>
              <a:buSzPts val="900"/>
              <a:buFont typeface="Arial"/>
              <a:buNone/>
            </a:pPr>
            <a:r>
              <a:rPr b="1" lang="nl-BE" sz="900">
                <a:solidFill>
                  <a:schemeClr val="dk1"/>
                </a:solidFill>
              </a:rPr>
              <a:t>November</a:t>
            </a:r>
            <a:endParaRPr b="0" i="0" sz="900" u="none" cap="none" strike="noStrike">
              <a:solidFill>
                <a:srgbClr val="000000"/>
              </a:solidFill>
              <a:latin typeface="Arial"/>
              <a:ea typeface="Arial"/>
              <a:cs typeface="Arial"/>
              <a:sym typeface="Arial"/>
            </a:endParaRPr>
          </a:p>
        </p:txBody>
      </p:sp>
      <p:cxnSp>
        <p:nvCxnSpPr>
          <p:cNvPr id="715" name="Google Shape;715;p84"/>
          <p:cNvCxnSpPr/>
          <p:nvPr/>
        </p:nvCxnSpPr>
        <p:spPr>
          <a:xfrm>
            <a:off x="1660541" y="197734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716" name="Google Shape;716;p84"/>
          <p:cNvCxnSpPr/>
          <p:nvPr/>
        </p:nvCxnSpPr>
        <p:spPr>
          <a:xfrm>
            <a:off x="6425348" y="2663605"/>
            <a:ext cx="0" cy="407700"/>
          </a:xfrm>
          <a:prstGeom prst="straightConnector1">
            <a:avLst/>
          </a:prstGeom>
          <a:noFill/>
          <a:ln cap="sq" cmpd="sng" w="12700">
            <a:solidFill>
              <a:srgbClr val="6B6B6B"/>
            </a:solidFill>
            <a:prstDash val="solid"/>
            <a:round/>
            <a:headEnd len="sm" w="sm" type="none"/>
            <a:tailEnd len="med" w="med" type="diamond"/>
          </a:ln>
        </p:spPr>
      </p:cxnSp>
      <p:sp>
        <p:nvSpPr>
          <p:cNvPr id="717" name="Google Shape;717;p84"/>
          <p:cNvSpPr txBox="1"/>
          <p:nvPr/>
        </p:nvSpPr>
        <p:spPr>
          <a:xfrm>
            <a:off x="5437397" y="2767149"/>
            <a:ext cx="909900" cy="38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18th</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Thematic </a:t>
            </a:r>
            <a:endParaRPr b="1" sz="750">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workshop 3</a:t>
            </a:r>
            <a:endParaRPr b="1" i="0" sz="1050" u="none" cap="none" strike="noStrike">
              <a:solidFill>
                <a:srgbClr val="000000"/>
              </a:solidFill>
              <a:latin typeface="Arial"/>
              <a:ea typeface="Arial"/>
              <a:cs typeface="Arial"/>
              <a:sym typeface="Arial"/>
            </a:endParaRPr>
          </a:p>
        </p:txBody>
      </p:sp>
      <p:sp>
        <p:nvSpPr>
          <p:cNvPr id="718" name="Google Shape;718;p84"/>
          <p:cNvSpPr/>
          <p:nvPr/>
        </p:nvSpPr>
        <p:spPr>
          <a:xfrm>
            <a:off x="1673268" y="1509008"/>
            <a:ext cx="179100" cy="351600"/>
          </a:xfrm>
          <a:prstGeom prst="downArrow">
            <a:avLst>
              <a:gd fmla="val 50000" name="adj1"/>
              <a:gd fmla="val 50000" name="adj2"/>
            </a:avLst>
          </a:prstGeom>
          <a:solidFill>
            <a:srgbClr val="FFF200"/>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19" name="Google Shape;719;p84"/>
          <p:cNvSpPr txBox="1"/>
          <p:nvPr/>
        </p:nvSpPr>
        <p:spPr>
          <a:xfrm>
            <a:off x="1207407" y="1317015"/>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lang="nl-BE" sz="1050">
                <a:solidFill>
                  <a:srgbClr val="373636"/>
                </a:solidFill>
              </a:rPr>
              <a:t>Today</a:t>
            </a:r>
            <a:endParaRPr b="0" i="0" sz="500" u="none" cap="none" strike="noStrike">
              <a:solidFill>
                <a:srgbClr val="373636"/>
              </a:solidFill>
              <a:latin typeface="Arial"/>
              <a:ea typeface="Arial"/>
              <a:cs typeface="Arial"/>
              <a:sym typeface="Arial"/>
            </a:endParaRPr>
          </a:p>
        </p:txBody>
      </p:sp>
      <p:sp>
        <p:nvSpPr>
          <p:cNvPr id="720" name="Google Shape;720;p84"/>
          <p:cNvSpPr txBox="1"/>
          <p:nvPr/>
        </p:nvSpPr>
        <p:spPr>
          <a:xfrm>
            <a:off x="536175" y="3971175"/>
            <a:ext cx="83169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nl-BE" sz="1800"/>
              <a:t>Don’t forget to </a:t>
            </a:r>
            <a:r>
              <a:rPr b="1" lang="nl-BE" sz="1800"/>
              <a:t>register</a:t>
            </a:r>
            <a:r>
              <a:rPr b="0" i="0" lang="nl-BE"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lang="nl-BE" sz="1050" u="sng">
                <a:solidFill>
                  <a:schemeClr val="hlink"/>
                </a:solidFill>
                <a:hlinkClick r:id="rId3"/>
              </a:rPr>
              <a:t>https://overheid.vlaanderen.be/opleiding/oslo-trapeze?_cldee=a2V2aW4uaGFsZXlkdEB2bGFhbmRlcmVuLmJl&amp;recipientid=contact-6ce4a8517dd3e811a972000d3ab98582-989da9acbb4241e4829946d2e8a0e828&amp;esid=a14015bf-09d4-eb11-bacc-000d3adccc13</a:t>
            </a:r>
            <a:endParaRPr sz="1050"/>
          </a:p>
        </p:txBody>
      </p:sp>
      <p:cxnSp>
        <p:nvCxnSpPr>
          <p:cNvPr id="721" name="Google Shape;721;p84"/>
          <p:cNvCxnSpPr/>
          <p:nvPr/>
        </p:nvCxnSpPr>
        <p:spPr>
          <a:xfrm rot="10800000">
            <a:off x="7873148" y="1909006"/>
            <a:ext cx="0" cy="570000"/>
          </a:xfrm>
          <a:prstGeom prst="straightConnector1">
            <a:avLst/>
          </a:prstGeom>
          <a:noFill/>
          <a:ln cap="sq" cmpd="sng" w="12700">
            <a:solidFill>
              <a:srgbClr val="F0D70F"/>
            </a:solidFill>
            <a:prstDash val="solid"/>
            <a:round/>
            <a:headEnd len="sm" w="sm" type="none"/>
            <a:tailEnd len="med" w="med" type="diamond"/>
          </a:ln>
        </p:spPr>
      </p:cxnSp>
      <p:sp>
        <p:nvSpPr>
          <p:cNvPr id="722" name="Google Shape;722;p84"/>
          <p:cNvSpPr txBox="1"/>
          <p:nvPr/>
        </p:nvSpPr>
        <p:spPr>
          <a:xfrm>
            <a:off x="7943275" y="1875400"/>
            <a:ext cx="909900" cy="47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16th</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i="0" lang="nl-BE" sz="750" u="none" cap="none" strike="noStrike">
                <a:solidFill>
                  <a:schemeClr val="dk1"/>
                </a:solidFill>
                <a:latin typeface="Calibri"/>
                <a:ea typeface="Calibri"/>
                <a:cs typeface="Calibri"/>
                <a:sym typeface="Calibri"/>
              </a:rPr>
              <a:t>Themati</a:t>
            </a:r>
            <a:r>
              <a:rPr b="1" lang="nl-BE" sz="750">
                <a:solidFill>
                  <a:schemeClr val="dk1"/>
                </a:solidFill>
                <a:latin typeface="Calibri"/>
                <a:ea typeface="Calibri"/>
                <a:cs typeface="Calibri"/>
                <a:sym typeface="Calibri"/>
              </a:rPr>
              <a:t>c </a:t>
            </a:r>
            <a:endParaRPr b="1" sz="75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workshop 4</a:t>
            </a:r>
            <a:endParaRPr b="1" sz="750">
              <a:solidFill>
                <a:schemeClr val="dk1"/>
              </a:solidFill>
              <a:latin typeface="Calibri"/>
              <a:ea typeface="Calibri"/>
              <a:cs typeface="Calibri"/>
              <a:sym typeface="Calibri"/>
            </a:endParaRPr>
          </a:p>
        </p:txBody>
      </p:sp>
      <p:cxnSp>
        <p:nvCxnSpPr>
          <p:cNvPr id="723" name="Google Shape;723;p84"/>
          <p:cNvCxnSpPr/>
          <p:nvPr/>
        </p:nvCxnSpPr>
        <p:spPr>
          <a:xfrm>
            <a:off x="8177948" y="2663605"/>
            <a:ext cx="0" cy="407700"/>
          </a:xfrm>
          <a:prstGeom prst="straightConnector1">
            <a:avLst/>
          </a:prstGeom>
          <a:noFill/>
          <a:ln cap="sq" cmpd="sng" w="12700">
            <a:solidFill>
              <a:srgbClr val="F0D70F"/>
            </a:solidFill>
            <a:prstDash val="solid"/>
            <a:round/>
            <a:headEnd len="sm" w="sm" type="none"/>
            <a:tailEnd len="med" w="med" type="diamond"/>
          </a:ln>
        </p:spPr>
      </p:cxnSp>
      <p:sp>
        <p:nvSpPr>
          <p:cNvPr id="724" name="Google Shape;724;p84"/>
          <p:cNvSpPr txBox="1"/>
          <p:nvPr/>
        </p:nvSpPr>
        <p:spPr>
          <a:xfrm>
            <a:off x="7189997" y="2767149"/>
            <a:ext cx="909900" cy="381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23th</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Start public </a:t>
            </a:r>
            <a:endParaRPr b="1" sz="750">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750"/>
              <a:buFont typeface="Arial"/>
              <a:buNone/>
            </a:pPr>
            <a:r>
              <a:rPr b="1" lang="nl-BE" sz="750">
                <a:solidFill>
                  <a:schemeClr val="dk1"/>
                </a:solidFill>
                <a:latin typeface="Calibri"/>
                <a:ea typeface="Calibri"/>
                <a:cs typeface="Calibri"/>
                <a:sym typeface="Calibri"/>
              </a:rPr>
              <a:t>review</a:t>
            </a:r>
            <a:endParaRPr b="1" i="0" sz="1050" u="none" cap="none" strike="noStrike">
              <a:solidFill>
                <a:srgbClr val="000000"/>
              </a:solidFill>
              <a:latin typeface="Arial"/>
              <a:ea typeface="Arial"/>
              <a:cs typeface="Arial"/>
              <a:sym typeface="Arial"/>
            </a:endParaRPr>
          </a:p>
        </p:txBody>
      </p:sp>
      <p:sp>
        <p:nvSpPr>
          <p:cNvPr id="725" name="Google Shape;725;p84"/>
          <p:cNvSpPr/>
          <p:nvPr/>
        </p:nvSpPr>
        <p:spPr>
          <a:xfrm>
            <a:off x="2774300" y="2735350"/>
            <a:ext cx="777000" cy="547500"/>
          </a:xfrm>
          <a:prstGeom prst="rect">
            <a:avLst/>
          </a:prstGeom>
          <a:no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4"/>
          <p:cNvSpPr/>
          <p:nvPr/>
        </p:nvSpPr>
        <p:spPr>
          <a:xfrm rot="10800000">
            <a:off x="3102846" y="3223503"/>
            <a:ext cx="179100" cy="351600"/>
          </a:xfrm>
          <a:prstGeom prst="downArrow">
            <a:avLst>
              <a:gd fmla="val 50000" name="adj1"/>
              <a:gd fmla="val 50000" name="adj2"/>
            </a:avLst>
          </a:prstGeom>
          <a:solidFill>
            <a:srgbClr val="EA9999"/>
          </a:solidFill>
          <a:ln cap="flat" cmpd="sng" w="25400">
            <a:solidFill>
              <a:srgbClr val="66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27" name="Google Shape;727;p84"/>
          <p:cNvSpPr txBox="1"/>
          <p:nvPr/>
        </p:nvSpPr>
        <p:spPr>
          <a:xfrm>
            <a:off x="2638007" y="3625640"/>
            <a:ext cx="1108800" cy="23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lang="nl-BE" sz="1050">
                <a:solidFill>
                  <a:srgbClr val="373636"/>
                </a:solidFill>
              </a:rPr>
              <a:t>Next workshop</a:t>
            </a:r>
            <a:endParaRPr b="0" i="0" sz="500" u="none" cap="none" strike="noStrike">
              <a:solidFill>
                <a:srgbClr val="373636"/>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sz="4800">
                <a:solidFill>
                  <a:srgbClr val="4C4C4C"/>
                </a:solidFill>
              </a:rPr>
              <a:t>Thank you</a:t>
            </a:r>
            <a:r>
              <a:rPr b="1" lang="nl-BE" sz="4800">
                <a:solidFill>
                  <a:srgbClr val="4C4C4C"/>
                </a:solidFill>
              </a:rPr>
              <a:t>!</a:t>
            </a:r>
            <a:endParaRPr sz="4800"/>
          </a:p>
        </p:txBody>
      </p:sp>
      <p:sp>
        <p:nvSpPr>
          <p:cNvPr id="733" name="Google Shape;733;p85"/>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Agenda</a:t>
            </a:r>
            <a:endParaRPr b="0" i="0" sz="1200" u="none" cap="none" strike="noStrike">
              <a:solidFill>
                <a:srgbClr val="000000"/>
              </a:solidFill>
              <a:latin typeface="Arial"/>
              <a:ea typeface="Arial"/>
              <a:cs typeface="Arial"/>
              <a:sym typeface="Arial"/>
            </a:endParaRPr>
          </a:p>
        </p:txBody>
      </p:sp>
      <p:pic>
        <p:nvPicPr>
          <p:cNvPr id="240" name="Google Shape;240;p41"/>
          <p:cNvPicPr preferRelativeResize="0"/>
          <p:nvPr/>
        </p:nvPicPr>
        <p:blipFill rotWithShape="1">
          <a:blip r:embed="rId3">
            <a:alphaModFix amt="40000"/>
          </a:blip>
          <a:srcRect b="0" l="36146" r="27789" t="0"/>
          <a:stretch/>
        </p:blipFill>
        <p:spPr>
          <a:xfrm>
            <a:off x="6361550" y="2675"/>
            <a:ext cx="2782449" cy="5143501"/>
          </a:xfrm>
          <a:prstGeom prst="rect">
            <a:avLst/>
          </a:prstGeom>
          <a:noFill/>
          <a:ln>
            <a:noFill/>
          </a:ln>
        </p:spPr>
      </p:pic>
      <p:sp>
        <p:nvSpPr>
          <p:cNvPr id="241" name="Google Shape;241;p41"/>
          <p:cNvSpPr txBox="1"/>
          <p:nvPr/>
        </p:nvSpPr>
        <p:spPr>
          <a:xfrm>
            <a:off x="1429500" y="1426550"/>
            <a:ext cx="4686300" cy="25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nl-BE" sz="1000" u="none" cap="none" strike="noStrike">
                <a:solidFill>
                  <a:srgbClr val="666666"/>
                </a:solidFill>
                <a:latin typeface="Arial"/>
                <a:ea typeface="Arial"/>
                <a:cs typeface="Arial"/>
                <a:sym typeface="Arial"/>
              </a:rPr>
              <a:t>Wel</a:t>
            </a:r>
            <a:r>
              <a:rPr lang="nl-BE" sz="1000">
                <a:solidFill>
                  <a:srgbClr val="666666"/>
                </a:solidFill>
              </a:rPr>
              <a:t>come</a:t>
            </a:r>
            <a:r>
              <a:rPr b="0" i="0" lang="nl-BE" sz="1000" u="none" cap="none" strike="noStrike">
                <a:solidFill>
                  <a:srgbClr val="666666"/>
                </a:solidFill>
                <a:latin typeface="Arial"/>
                <a:ea typeface="Arial"/>
                <a:cs typeface="Arial"/>
                <a:sym typeface="Arial"/>
              </a:rPr>
              <a:t>				</a:t>
            </a:r>
            <a:r>
              <a:rPr lang="nl-BE" sz="1000">
                <a:solidFill>
                  <a:srgbClr val="666666"/>
                </a:solidFill>
              </a:rPr>
              <a:t>10 </a:t>
            </a:r>
            <a:r>
              <a:rPr b="0" i="0" lang="nl-BE" sz="1000" u="none" cap="none" strike="noStrike">
                <a:solidFill>
                  <a:srgbClr val="666666"/>
                </a:solidFill>
                <a:latin typeface="Arial"/>
                <a:ea typeface="Arial"/>
                <a:cs typeface="Arial"/>
                <a:sym typeface="Arial"/>
              </a:rPr>
              <a:t>min</a:t>
            </a:r>
            <a:endParaRPr b="0" i="0" sz="1000" u="none" cap="none" strike="noStrike">
              <a:solidFill>
                <a:srgbClr val="666666"/>
              </a:solidFill>
              <a:latin typeface="Arial"/>
              <a:ea typeface="Arial"/>
              <a:cs typeface="Arial"/>
              <a:sym typeface="Arial"/>
            </a:endParaRPr>
          </a:p>
        </p:txBody>
      </p:sp>
      <p:sp>
        <p:nvSpPr>
          <p:cNvPr id="242" name="Google Shape;242;p41"/>
          <p:cNvSpPr/>
          <p:nvPr/>
        </p:nvSpPr>
        <p:spPr>
          <a:xfrm>
            <a:off x="1238702" y="276881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41"/>
          <p:cNvCxnSpPr>
            <a:endCxn id="244" idx="0"/>
          </p:cNvCxnSpPr>
          <p:nvPr/>
        </p:nvCxnSpPr>
        <p:spPr>
          <a:xfrm>
            <a:off x="1275002" y="1594799"/>
            <a:ext cx="2100" cy="2340900"/>
          </a:xfrm>
          <a:prstGeom prst="straightConnector1">
            <a:avLst/>
          </a:prstGeom>
          <a:noFill/>
          <a:ln cap="flat" cmpd="sng" w="28575">
            <a:solidFill>
              <a:srgbClr val="7D7D7D"/>
            </a:solidFill>
            <a:prstDash val="solid"/>
            <a:round/>
            <a:headEnd len="sm" w="sm" type="none"/>
            <a:tailEnd len="sm" w="sm" type="none"/>
          </a:ln>
        </p:spPr>
      </p:cxnSp>
      <p:sp>
        <p:nvSpPr>
          <p:cNvPr id="245" name="Google Shape;245;p41"/>
          <p:cNvSpPr/>
          <p:nvPr/>
        </p:nvSpPr>
        <p:spPr>
          <a:xfrm>
            <a:off x="1238702" y="1513238"/>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1"/>
          <p:cNvSpPr/>
          <p:nvPr/>
        </p:nvSpPr>
        <p:spPr>
          <a:xfrm>
            <a:off x="1238702" y="234721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1"/>
          <p:cNvSpPr/>
          <p:nvPr/>
        </p:nvSpPr>
        <p:spPr>
          <a:xfrm>
            <a:off x="1238702" y="3132285"/>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1"/>
          <p:cNvSpPr/>
          <p:nvPr/>
        </p:nvSpPr>
        <p:spPr>
          <a:xfrm>
            <a:off x="1238702" y="354927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1"/>
          <p:cNvSpPr/>
          <p:nvPr/>
        </p:nvSpPr>
        <p:spPr>
          <a:xfrm>
            <a:off x="1238243" y="276420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1"/>
          <p:cNvSpPr/>
          <p:nvPr/>
        </p:nvSpPr>
        <p:spPr>
          <a:xfrm>
            <a:off x="1238702" y="1930227"/>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1"/>
          <p:cNvSpPr txBox="1"/>
          <p:nvPr/>
        </p:nvSpPr>
        <p:spPr>
          <a:xfrm>
            <a:off x="1429500" y="1843525"/>
            <a:ext cx="4686300" cy="25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nl-BE" sz="1000">
                <a:solidFill>
                  <a:srgbClr val="666666"/>
                </a:solidFill>
              </a:rPr>
              <a:t>Background &amp; Context</a:t>
            </a:r>
            <a:r>
              <a:rPr b="0" i="0" lang="nl-BE" sz="1000" u="none" cap="none" strike="noStrike">
                <a:solidFill>
                  <a:srgbClr val="666666"/>
                </a:solidFill>
                <a:latin typeface="Arial"/>
                <a:ea typeface="Arial"/>
                <a:cs typeface="Arial"/>
                <a:sym typeface="Arial"/>
              </a:rPr>
              <a:t>			</a:t>
            </a:r>
            <a:r>
              <a:rPr lang="nl-BE" sz="1000">
                <a:solidFill>
                  <a:srgbClr val="666666"/>
                </a:solidFill>
              </a:rPr>
              <a:t>10 </a:t>
            </a:r>
            <a:r>
              <a:rPr b="0" i="0" lang="nl-BE" sz="1000" u="none" cap="none" strike="noStrike">
                <a:solidFill>
                  <a:srgbClr val="666666"/>
                </a:solidFill>
                <a:latin typeface="Arial"/>
                <a:ea typeface="Arial"/>
                <a:cs typeface="Arial"/>
                <a:sym typeface="Arial"/>
              </a:rPr>
              <a:t>min</a:t>
            </a:r>
            <a:endParaRPr b="0" i="0" sz="1000" u="none" cap="none" strike="noStrike">
              <a:solidFill>
                <a:srgbClr val="666666"/>
              </a:solidFill>
              <a:latin typeface="Arial"/>
              <a:ea typeface="Arial"/>
              <a:cs typeface="Arial"/>
              <a:sym typeface="Arial"/>
            </a:endParaRPr>
          </a:p>
        </p:txBody>
      </p:sp>
      <p:sp>
        <p:nvSpPr>
          <p:cNvPr id="252" name="Google Shape;252;p41"/>
          <p:cNvSpPr txBox="1"/>
          <p:nvPr/>
        </p:nvSpPr>
        <p:spPr>
          <a:xfrm>
            <a:off x="1429500" y="2260500"/>
            <a:ext cx="4686300" cy="25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nl-BE" sz="1000" u="none" cap="none" strike="noStrike">
                <a:solidFill>
                  <a:srgbClr val="666666"/>
                </a:solidFill>
                <a:latin typeface="Arial"/>
                <a:ea typeface="Arial"/>
                <a:cs typeface="Arial"/>
                <a:sym typeface="Arial"/>
              </a:rPr>
              <a:t>OSLO					30 min</a:t>
            </a:r>
            <a:endParaRPr b="0" i="0" sz="1000" u="none" cap="none" strike="noStrike">
              <a:solidFill>
                <a:srgbClr val="666666"/>
              </a:solidFill>
              <a:latin typeface="Arial"/>
              <a:ea typeface="Arial"/>
              <a:cs typeface="Arial"/>
              <a:sym typeface="Arial"/>
            </a:endParaRPr>
          </a:p>
        </p:txBody>
      </p:sp>
      <p:sp>
        <p:nvSpPr>
          <p:cNvPr id="253" name="Google Shape;253;p41"/>
          <p:cNvSpPr txBox="1"/>
          <p:nvPr/>
        </p:nvSpPr>
        <p:spPr>
          <a:xfrm>
            <a:off x="1429500" y="3849000"/>
            <a:ext cx="4686300" cy="25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nl-BE" sz="1000">
                <a:solidFill>
                  <a:srgbClr val="666666"/>
                </a:solidFill>
              </a:rPr>
              <a:t>Next steps		</a:t>
            </a:r>
            <a:r>
              <a:rPr b="0" i="0" lang="nl-BE" sz="1000" u="none" cap="none" strike="noStrike">
                <a:solidFill>
                  <a:srgbClr val="666666"/>
                </a:solidFill>
                <a:latin typeface="Arial"/>
                <a:ea typeface="Arial"/>
                <a:cs typeface="Arial"/>
                <a:sym typeface="Arial"/>
              </a:rPr>
              <a:t>		10 min</a:t>
            </a:r>
            <a:endParaRPr b="0" i="0" sz="1000" u="none" cap="none" strike="noStrike">
              <a:solidFill>
                <a:srgbClr val="666666"/>
              </a:solidFill>
              <a:latin typeface="Arial"/>
              <a:ea typeface="Arial"/>
              <a:cs typeface="Arial"/>
              <a:sym typeface="Arial"/>
            </a:endParaRPr>
          </a:p>
        </p:txBody>
      </p:sp>
      <p:sp>
        <p:nvSpPr>
          <p:cNvPr id="254" name="Google Shape;254;p41"/>
          <p:cNvSpPr txBox="1"/>
          <p:nvPr/>
        </p:nvSpPr>
        <p:spPr>
          <a:xfrm>
            <a:off x="1429500" y="3045575"/>
            <a:ext cx="3189600" cy="25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nl-BE" sz="1000">
                <a:solidFill>
                  <a:srgbClr val="666666"/>
                </a:solidFill>
              </a:rPr>
              <a:t>Brainstorm session and use cases 	60 min</a:t>
            </a:r>
            <a:endParaRPr b="0" i="0" sz="1000" u="none" cap="none" strike="noStrike">
              <a:solidFill>
                <a:srgbClr val="666666"/>
              </a:solidFill>
              <a:latin typeface="Arial"/>
              <a:ea typeface="Arial"/>
              <a:cs typeface="Arial"/>
              <a:sym typeface="Arial"/>
            </a:endParaRPr>
          </a:p>
        </p:txBody>
      </p:sp>
      <p:sp>
        <p:nvSpPr>
          <p:cNvPr id="255" name="Google Shape;255;p41"/>
          <p:cNvSpPr txBox="1"/>
          <p:nvPr/>
        </p:nvSpPr>
        <p:spPr>
          <a:xfrm>
            <a:off x="1429500" y="3462575"/>
            <a:ext cx="4686300" cy="25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nl-BE" sz="1000">
                <a:solidFill>
                  <a:srgbClr val="666666"/>
                </a:solidFill>
              </a:rPr>
              <a:t>Q&amp;A				</a:t>
            </a:r>
            <a:r>
              <a:rPr b="0" i="0" lang="nl-BE" sz="1000" u="none" cap="none" strike="noStrike">
                <a:solidFill>
                  <a:srgbClr val="666666"/>
                </a:solidFill>
                <a:latin typeface="Arial"/>
                <a:ea typeface="Arial"/>
                <a:cs typeface="Arial"/>
                <a:sym typeface="Arial"/>
              </a:rPr>
              <a:t>	</a:t>
            </a:r>
            <a:r>
              <a:rPr lang="nl-BE" sz="1000">
                <a:solidFill>
                  <a:srgbClr val="666666"/>
                </a:solidFill>
              </a:rPr>
              <a:t>10 </a:t>
            </a:r>
            <a:r>
              <a:rPr b="0" i="0" lang="nl-BE" sz="1000" u="none" cap="none" strike="noStrike">
                <a:solidFill>
                  <a:srgbClr val="666666"/>
                </a:solidFill>
                <a:latin typeface="Arial"/>
                <a:ea typeface="Arial"/>
                <a:cs typeface="Arial"/>
                <a:sym typeface="Arial"/>
              </a:rPr>
              <a:t>min</a:t>
            </a:r>
            <a:endParaRPr b="0" i="0" sz="1000" u="none" cap="none" strike="noStrike">
              <a:solidFill>
                <a:srgbClr val="666666"/>
              </a:solidFill>
              <a:latin typeface="Arial"/>
              <a:ea typeface="Arial"/>
              <a:cs typeface="Arial"/>
              <a:sym typeface="Arial"/>
            </a:endParaRPr>
          </a:p>
        </p:txBody>
      </p:sp>
      <p:sp>
        <p:nvSpPr>
          <p:cNvPr id="244" name="Google Shape;244;p41"/>
          <p:cNvSpPr/>
          <p:nvPr/>
        </p:nvSpPr>
        <p:spPr>
          <a:xfrm>
            <a:off x="1236602" y="393569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1"/>
          <p:cNvSpPr txBox="1"/>
          <p:nvPr/>
        </p:nvSpPr>
        <p:spPr>
          <a:xfrm>
            <a:off x="1429500" y="2682125"/>
            <a:ext cx="4686300" cy="25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nl-BE" sz="1000" u="none" cap="none" strike="noStrike">
                <a:solidFill>
                  <a:srgbClr val="666666"/>
                </a:solidFill>
                <a:latin typeface="Arial"/>
                <a:ea typeface="Arial"/>
                <a:cs typeface="Arial"/>
                <a:sym typeface="Arial"/>
              </a:rPr>
              <a:t>Inspirati</a:t>
            </a:r>
            <a:r>
              <a:rPr lang="nl-BE" sz="1000">
                <a:solidFill>
                  <a:srgbClr val="666666"/>
                </a:solidFill>
              </a:rPr>
              <a:t>on</a:t>
            </a:r>
            <a:r>
              <a:rPr b="0" i="0" lang="nl-BE" sz="1000" u="none" cap="none" strike="noStrike">
                <a:solidFill>
                  <a:srgbClr val="666666"/>
                </a:solidFill>
                <a:latin typeface="Arial"/>
                <a:ea typeface="Arial"/>
                <a:cs typeface="Arial"/>
                <a:sym typeface="Arial"/>
              </a:rPr>
              <a:t>			</a:t>
            </a:r>
            <a:r>
              <a:rPr lang="nl-BE" sz="1000">
                <a:solidFill>
                  <a:srgbClr val="666666"/>
                </a:solidFill>
              </a:rPr>
              <a:t>	</a:t>
            </a:r>
            <a:r>
              <a:rPr b="0" i="0" lang="nl-BE" sz="1000" u="none" cap="none" strike="noStrike">
                <a:solidFill>
                  <a:srgbClr val="666666"/>
                </a:solidFill>
                <a:latin typeface="Arial"/>
                <a:ea typeface="Arial"/>
                <a:cs typeface="Arial"/>
                <a:sym typeface="Arial"/>
              </a:rPr>
              <a:t>10 min</a:t>
            </a:r>
            <a:endParaRPr b="0" i="0" sz="1000" u="none" cap="none" strike="noStrike">
              <a:solidFill>
                <a:srgbClr val="666666"/>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7" name="Shape 737"/>
        <p:cNvGrpSpPr/>
        <p:nvPr/>
      </p:nvGrpSpPr>
      <p:grpSpPr>
        <a:xfrm>
          <a:off x="0" y="0"/>
          <a:ext cx="0" cy="0"/>
          <a:chOff x="0" y="0"/>
          <a:chExt cx="0" cy="0"/>
        </a:xfrm>
      </p:grpSpPr>
      <p:sp>
        <p:nvSpPr>
          <p:cNvPr id="738" name="Google Shape;738;p86"/>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sz="4800">
                <a:solidFill>
                  <a:srgbClr val="4C4C4C"/>
                </a:solidFill>
              </a:rPr>
              <a:t>ANNEX</a:t>
            </a:r>
            <a:endParaRPr sz="4800"/>
          </a:p>
        </p:txBody>
      </p:sp>
      <p:sp>
        <p:nvSpPr>
          <p:cNvPr id="739" name="Google Shape;739;p86"/>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4" name="Shape 744"/>
        <p:cNvGrpSpPr/>
        <p:nvPr/>
      </p:nvGrpSpPr>
      <p:grpSpPr>
        <a:xfrm>
          <a:off x="0" y="0"/>
          <a:ext cx="0" cy="0"/>
          <a:chOff x="0" y="0"/>
          <a:chExt cx="0" cy="0"/>
        </a:xfrm>
      </p:grpSpPr>
      <p:sp>
        <p:nvSpPr>
          <p:cNvPr id="745" name="Google Shape;745;p87"/>
          <p:cNvSpPr txBox="1"/>
          <p:nvPr>
            <p:ph idx="4294967295" type="sldNum"/>
          </p:nvPr>
        </p:nvSpPr>
        <p:spPr>
          <a:xfrm>
            <a:off x="8020802" y="4919128"/>
            <a:ext cx="682500" cy="196200"/>
          </a:xfrm>
          <a:prstGeom prst="rect">
            <a:avLst/>
          </a:prstGeom>
          <a:noFill/>
          <a:ln>
            <a:noFill/>
          </a:ln>
        </p:spPr>
        <p:txBody>
          <a:bodyPr anchorCtr="0" anchor="ctr" bIns="34275" lIns="34275" spcFirstLastPara="1" rIns="34275" wrap="square" tIns="34275">
            <a:noAutofit/>
          </a:bodyPr>
          <a:lstStyle/>
          <a:p>
            <a:pPr indent="0" lvl="0" marL="0" marR="0" rtl="0" algn="r">
              <a:lnSpc>
                <a:spcPct val="100000"/>
              </a:lnSpc>
              <a:spcBef>
                <a:spcPts val="0"/>
              </a:spcBef>
              <a:spcAft>
                <a:spcPts val="0"/>
              </a:spcAft>
              <a:buSzPts val="900"/>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descr="A close up of a bench&#10;&#10;Description generated with very high confidence" id="746" name="Google Shape;746;p87"/>
          <p:cNvPicPr preferRelativeResize="0"/>
          <p:nvPr/>
        </p:nvPicPr>
        <p:blipFill rotWithShape="1">
          <a:blip r:embed="rId3">
            <a:alphaModFix/>
          </a:blip>
          <a:srcRect b="0" l="0" r="0" t="0"/>
          <a:stretch/>
        </p:blipFill>
        <p:spPr>
          <a:xfrm>
            <a:off x="2810472" y="816813"/>
            <a:ext cx="3523055" cy="350986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1" name="Shape 751"/>
        <p:cNvGrpSpPr/>
        <p:nvPr/>
      </p:nvGrpSpPr>
      <p:grpSpPr>
        <a:xfrm>
          <a:off x="0" y="0"/>
          <a:ext cx="0" cy="0"/>
          <a:chOff x="0" y="0"/>
          <a:chExt cx="0" cy="0"/>
        </a:xfrm>
      </p:grpSpPr>
      <p:sp>
        <p:nvSpPr>
          <p:cNvPr id="752" name="Google Shape;752;p88"/>
          <p:cNvSpPr txBox="1"/>
          <p:nvPr>
            <p:ph idx="4294967295" type="sldNum"/>
          </p:nvPr>
        </p:nvSpPr>
        <p:spPr>
          <a:xfrm>
            <a:off x="8020803" y="4874901"/>
            <a:ext cx="682500" cy="2847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SzPts val="900"/>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descr="A close up of a building&#10;&#10;Description generated with high confidence" id="753" name="Google Shape;753;p88"/>
          <p:cNvPicPr preferRelativeResize="0"/>
          <p:nvPr/>
        </p:nvPicPr>
        <p:blipFill rotWithShape="1">
          <a:blip r:embed="rId3">
            <a:alphaModFix/>
          </a:blip>
          <a:srcRect b="0" l="0" r="0" t="0"/>
          <a:stretch/>
        </p:blipFill>
        <p:spPr>
          <a:xfrm>
            <a:off x="2458738" y="988779"/>
            <a:ext cx="4226532" cy="316593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7" name="Shape 757"/>
        <p:cNvGrpSpPr/>
        <p:nvPr/>
      </p:nvGrpSpPr>
      <p:grpSpPr>
        <a:xfrm>
          <a:off x="0" y="0"/>
          <a:ext cx="0" cy="0"/>
          <a:chOff x="0" y="0"/>
          <a:chExt cx="0" cy="0"/>
        </a:xfrm>
      </p:grpSpPr>
      <p:sp>
        <p:nvSpPr>
          <p:cNvPr id="758" name="Google Shape;758;p89"/>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nl-BE" sz="1100" u="none" cap="none" strike="noStrike">
                <a:solidFill>
                  <a:schemeClr val="dk2"/>
                </a:solidFill>
                <a:latin typeface="Arial"/>
                <a:ea typeface="Arial"/>
                <a:cs typeface="Arial"/>
                <a:sym typeface="Arial"/>
              </a:rPr>
              <a:t>‹#›</a:t>
            </a:fld>
            <a:endParaRPr b="0" i="0" sz="1100" u="none" cap="none" strike="noStrike">
              <a:solidFill>
                <a:schemeClr val="dk2"/>
              </a:solidFill>
              <a:latin typeface="Arial"/>
              <a:ea typeface="Arial"/>
              <a:cs typeface="Arial"/>
              <a:sym typeface="Arial"/>
            </a:endParaRPr>
          </a:p>
        </p:txBody>
      </p:sp>
      <p:sp>
        <p:nvSpPr>
          <p:cNvPr id="759" name="Google Shape;759;p89"/>
          <p:cNvSpPr txBox="1"/>
          <p:nvPr/>
        </p:nvSpPr>
        <p:spPr>
          <a:xfrm>
            <a:off x="1947298" y="793255"/>
            <a:ext cx="1608900" cy="3678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939"/>
              <a:buFont typeface="Arial"/>
              <a:buNone/>
            </a:pPr>
            <a:r>
              <a:rPr b="0" i="0" lang="nl-BE" sz="1939" u="none" cap="none" strike="noStrike">
                <a:solidFill>
                  <a:schemeClr val="dk1"/>
                </a:solidFill>
                <a:latin typeface="Calibri"/>
                <a:ea typeface="Calibri"/>
                <a:cs typeface="Calibri"/>
                <a:sym typeface="Calibri"/>
              </a:rPr>
              <a:t>Bank (meubel)</a:t>
            </a:r>
            <a:endParaRPr b="0" i="0" sz="1939" u="none" cap="none" strike="noStrike">
              <a:solidFill>
                <a:schemeClr val="dk1"/>
              </a:solidFill>
              <a:latin typeface="Calibri"/>
              <a:ea typeface="Calibri"/>
              <a:cs typeface="Calibri"/>
              <a:sym typeface="Calibri"/>
            </a:endParaRPr>
          </a:p>
        </p:txBody>
      </p:sp>
      <p:sp>
        <p:nvSpPr>
          <p:cNvPr id="760" name="Google Shape;760;p89"/>
          <p:cNvSpPr txBox="1"/>
          <p:nvPr/>
        </p:nvSpPr>
        <p:spPr>
          <a:xfrm>
            <a:off x="4947385" y="793255"/>
            <a:ext cx="2782800" cy="3678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939"/>
              <a:buFont typeface="Arial"/>
              <a:buNone/>
            </a:pPr>
            <a:r>
              <a:rPr b="0" i="0" lang="nl-BE" sz="1939" u="none" cap="none" strike="noStrike">
                <a:solidFill>
                  <a:schemeClr val="dk1"/>
                </a:solidFill>
                <a:latin typeface="Calibri"/>
                <a:ea typeface="Calibri"/>
                <a:cs typeface="Calibri"/>
                <a:sym typeface="Calibri"/>
              </a:rPr>
              <a:t>Bank (financiële instelling)</a:t>
            </a:r>
            <a:endParaRPr b="0" i="0" sz="1050" u="none" cap="none" strike="noStrike">
              <a:solidFill>
                <a:srgbClr val="000000"/>
              </a:solidFill>
              <a:latin typeface="Arial"/>
              <a:ea typeface="Arial"/>
              <a:cs typeface="Arial"/>
              <a:sym typeface="Arial"/>
            </a:endParaRPr>
          </a:p>
        </p:txBody>
      </p:sp>
      <p:sp>
        <p:nvSpPr>
          <p:cNvPr id="761" name="Google Shape;761;p89"/>
          <p:cNvSpPr/>
          <p:nvPr/>
        </p:nvSpPr>
        <p:spPr>
          <a:xfrm>
            <a:off x="2034719" y="3616695"/>
            <a:ext cx="1628700" cy="9432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47"/>
              <a:buFont typeface="Arial"/>
              <a:buNone/>
            </a:pPr>
            <a:r>
              <a:rPr b="1" i="0" lang="nl-BE" sz="1247" u="none" cap="none" strike="noStrike">
                <a:solidFill>
                  <a:schemeClr val="dk1"/>
                </a:solidFill>
                <a:latin typeface="Arial"/>
                <a:ea typeface="Arial"/>
                <a:cs typeface="Arial"/>
                <a:sym typeface="Arial"/>
              </a:rPr>
              <a:t>Attributen</a:t>
            </a:r>
            <a:r>
              <a:rPr b="0" i="0" lang="nl-BE" sz="1247" u="none" cap="none" strike="noStrike">
                <a:solidFill>
                  <a:schemeClr val="dk1"/>
                </a:solidFill>
                <a:latin typeface="Arial"/>
                <a:ea typeface="Arial"/>
                <a:cs typeface="Arial"/>
                <a:sym typeface="Arial"/>
              </a:rPr>
              <a:t>:</a:t>
            </a:r>
            <a:endParaRPr b="0" i="0" sz="968"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47"/>
              <a:buFont typeface="Arial"/>
              <a:buNone/>
            </a:pPr>
            <a:r>
              <a:rPr b="0" i="0" lang="nl-BE" sz="1247" u="none" cap="none" strike="noStrike">
                <a:solidFill>
                  <a:schemeClr val="dk1"/>
                </a:solidFill>
                <a:latin typeface="Arial"/>
                <a:ea typeface="Arial"/>
                <a:cs typeface="Arial"/>
                <a:sym typeface="Arial"/>
              </a:rPr>
              <a:t>Materiaal: hout</a:t>
            </a:r>
            <a:endParaRPr b="0" i="0" sz="968"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47"/>
              <a:buFont typeface="Arial"/>
              <a:buNone/>
            </a:pPr>
            <a:r>
              <a:rPr b="0" i="0" lang="nl-BE" sz="1247" u="none" cap="none" strike="noStrike">
                <a:solidFill>
                  <a:schemeClr val="dk1"/>
                </a:solidFill>
                <a:latin typeface="Arial"/>
                <a:ea typeface="Arial"/>
                <a:cs typeface="Arial"/>
                <a:sym typeface="Arial"/>
              </a:rPr>
              <a:t>Kleur: bruin</a:t>
            </a:r>
            <a:endParaRPr b="0" i="0" sz="96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68"/>
              <a:buFont typeface="Arial"/>
              <a:buNone/>
            </a:pPr>
            <a:br>
              <a:rPr b="0" i="0" lang="nl-BE" sz="968" u="none" cap="none" strike="noStrike">
                <a:solidFill>
                  <a:schemeClr val="dk1"/>
                </a:solidFill>
                <a:latin typeface="Calibri"/>
                <a:ea typeface="Calibri"/>
                <a:cs typeface="Calibri"/>
                <a:sym typeface="Calibri"/>
              </a:rPr>
            </a:br>
            <a:endParaRPr b="0" i="0" sz="968" u="none" cap="none" strike="noStrike">
              <a:solidFill>
                <a:schemeClr val="dk1"/>
              </a:solidFill>
              <a:latin typeface="Calibri"/>
              <a:ea typeface="Calibri"/>
              <a:cs typeface="Calibri"/>
              <a:sym typeface="Calibri"/>
            </a:endParaRPr>
          </a:p>
        </p:txBody>
      </p:sp>
      <p:sp>
        <p:nvSpPr>
          <p:cNvPr id="762" name="Google Shape;762;p89"/>
          <p:cNvSpPr/>
          <p:nvPr/>
        </p:nvSpPr>
        <p:spPr>
          <a:xfrm>
            <a:off x="4540177" y="3616695"/>
            <a:ext cx="3429000" cy="11352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47"/>
              <a:buFont typeface="Arial"/>
              <a:buNone/>
            </a:pPr>
            <a:r>
              <a:rPr b="1" i="0" lang="nl-BE" sz="1247" u="none" cap="none" strike="noStrike">
                <a:solidFill>
                  <a:schemeClr val="dk1"/>
                </a:solidFill>
                <a:latin typeface="Arial"/>
                <a:ea typeface="Arial"/>
                <a:cs typeface="Arial"/>
                <a:sym typeface="Arial"/>
              </a:rPr>
              <a:t>Attributen</a:t>
            </a:r>
            <a:r>
              <a:rPr b="0" i="0" lang="nl-BE" sz="1247" u="none" cap="none" strike="noStrike">
                <a:solidFill>
                  <a:schemeClr val="dk1"/>
                </a:solidFill>
                <a:latin typeface="Arial"/>
                <a:ea typeface="Arial"/>
                <a:cs typeface="Arial"/>
                <a:sym typeface="Arial"/>
              </a:rPr>
              <a:t>:</a:t>
            </a:r>
            <a:endParaRPr b="0" i="0" sz="968"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47"/>
              <a:buFont typeface="Arial"/>
              <a:buNone/>
            </a:pPr>
            <a:r>
              <a:rPr b="0" i="0" lang="nl-BE" sz="1247" u="none" cap="none" strike="noStrike">
                <a:solidFill>
                  <a:schemeClr val="dk1"/>
                </a:solidFill>
                <a:latin typeface="Arial"/>
                <a:ea typeface="Arial"/>
                <a:cs typeface="Arial"/>
                <a:sym typeface="Arial"/>
              </a:rPr>
              <a:t>Naam: Belfius</a:t>
            </a:r>
            <a:endParaRPr b="0" i="0" sz="968"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47"/>
              <a:buFont typeface="Arial"/>
              <a:buNone/>
            </a:pPr>
            <a:r>
              <a:rPr b="0" i="0" lang="nl-BE" sz="1247" u="none" cap="none" strike="noStrike">
                <a:solidFill>
                  <a:schemeClr val="dk1"/>
                </a:solidFill>
                <a:latin typeface="Arial"/>
                <a:ea typeface="Arial"/>
                <a:cs typeface="Arial"/>
                <a:sym typeface="Arial"/>
              </a:rPr>
              <a:t>Aantal vestigingen: 500</a:t>
            </a:r>
            <a:endParaRPr b="0" i="0" sz="968"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247"/>
              <a:buFont typeface="Arial"/>
              <a:buNone/>
            </a:pPr>
            <a:r>
              <a:rPr b="0" i="0" lang="nl-BE" sz="1247" u="none" cap="none" strike="noStrike">
                <a:solidFill>
                  <a:schemeClr val="dk1"/>
                </a:solidFill>
                <a:latin typeface="Arial"/>
                <a:ea typeface="Arial"/>
                <a:cs typeface="Arial"/>
                <a:sym typeface="Arial"/>
              </a:rPr>
              <a:t>Hoofdzetel: Brussel</a:t>
            </a:r>
            <a:endParaRPr b="0" i="0" sz="96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68"/>
              <a:buFont typeface="Arial"/>
              <a:buNone/>
            </a:pPr>
            <a:br>
              <a:rPr b="0" i="0" lang="nl-BE" sz="968" u="none" cap="none" strike="noStrike">
                <a:solidFill>
                  <a:schemeClr val="dk1"/>
                </a:solidFill>
                <a:latin typeface="Calibri"/>
                <a:ea typeface="Calibri"/>
                <a:cs typeface="Calibri"/>
                <a:sym typeface="Calibri"/>
              </a:rPr>
            </a:br>
            <a:endParaRPr b="0" i="0" sz="968" u="none" cap="none" strike="noStrike">
              <a:solidFill>
                <a:schemeClr val="dk1"/>
              </a:solidFill>
              <a:latin typeface="Calibri"/>
              <a:ea typeface="Calibri"/>
              <a:cs typeface="Calibri"/>
              <a:sym typeface="Calibri"/>
            </a:endParaRPr>
          </a:p>
        </p:txBody>
      </p:sp>
      <p:pic>
        <p:nvPicPr>
          <p:cNvPr descr="A close up of a building&#10;&#10;Description generated with high confidence" id="763" name="Google Shape;763;p89"/>
          <p:cNvPicPr preferRelativeResize="0"/>
          <p:nvPr/>
        </p:nvPicPr>
        <p:blipFill rotWithShape="1">
          <a:blip r:embed="rId3">
            <a:alphaModFix/>
          </a:blip>
          <a:srcRect b="0" l="0" r="0" t="0"/>
          <a:stretch/>
        </p:blipFill>
        <p:spPr>
          <a:xfrm>
            <a:off x="4828905" y="1373893"/>
            <a:ext cx="2851543" cy="2135981"/>
          </a:xfrm>
          <a:prstGeom prst="rect">
            <a:avLst/>
          </a:prstGeom>
          <a:noFill/>
          <a:ln>
            <a:noFill/>
          </a:ln>
        </p:spPr>
      </p:pic>
      <p:pic>
        <p:nvPicPr>
          <p:cNvPr descr="A close up of a bench&#10;&#10;Description generated with very high confidence" id="764" name="Google Shape;764;p89"/>
          <p:cNvPicPr preferRelativeResize="0"/>
          <p:nvPr/>
        </p:nvPicPr>
        <p:blipFill rotWithShape="1">
          <a:blip r:embed="rId4">
            <a:alphaModFix/>
          </a:blip>
          <a:srcRect b="0" l="0" r="0" t="0"/>
          <a:stretch/>
        </p:blipFill>
        <p:spPr>
          <a:xfrm>
            <a:off x="1777098" y="1373893"/>
            <a:ext cx="2144018" cy="213598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8" name="Shape 768"/>
        <p:cNvGrpSpPr/>
        <p:nvPr/>
      </p:nvGrpSpPr>
      <p:grpSpPr>
        <a:xfrm>
          <a:off x="0" y="0"/>
          <a:ext cx="0" cy="0"/>
          <a:chOff x="0" y="0"/>
          <a:chExt cx="0" cy="0"/>
        </a:xfrm>
      </p:grpSpPr>
      <p:sp>
        <p:nvSpPr>
          <p:cNvPr id="769" name="Google Shape;769;p90"/>
          <p:cNvSpPr txBox="1"/>
          <p:nvPr>
            <p:ph type="title"/>
          </p:nvPr>
        </p:nvSpPr>
        <p:spPr>
          <a:xfrm>
            <a:off x="628651" y="273845"/>
            <a:ext cx="7886700" cy="73830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3200"/>
              <a:buNone/>
            </a:pPr>
            <a:r>
              <a:rPr lang="nl-BE"/>
              <a:t>Gebruikte terminologie</a:t>
            </a:r>
            <a:endParaRPr/>
          </a:p>
        </p:txBody>
      </p:sp>
      <p:sp>
        <p:nvSpPr>
          <p:cNvPr id="770" name="Google Shape;770;p90"/>
          <p:cNvSpPr txBox="1"/>
          <p:nvPr>
            <p:ph idx="4294967295" type="sldNum"/>
          </p:nvPr>
        </p:nvSpPr>
        <p:spPr>
          <a:xfrm>
            <a:off x="8020803" y="4874901"/>
            <a:ext cx="682500" cy="2847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SzPts val="900"/>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aphicFrame>
        <p:nvGraphicFramePr>
          <p:cNvPr id="771" name="Google Shape;771;p90"/>
          <p:cNvGraphicFramePr/>
          <p:nvPr/>
        </p:nvGraphicFramePr>
        <p:xfrm>
          <a:off x="3065573" y="1032042"/>
          <a:ext cx="3000000" cy="3000000"/>
        </p:xfrm>
        <a:graphic>
          <a:graphicData uri="http://schemas.openxmlformats.org/drawingml/2006/table">
            <a:tbl>
              <a:tblPr>
                <a:noFill/>
                <a:tableStyleId>{5959C64F-2D9E-457C-93FA-2D57CD432762}</a:tableStyleId>
              </a:tblPr>
              <a:tblGrid>
                <a:gridCol w="1773375"/>
                <a:gridCol w="4281725"/>
              </a:tblGrid>
              <a:tr h="27432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Begrip</a:t>
                      </a:r>
                      <a:endParaRPr sz="14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Definitie</a:t>
                      </a:r>
                      <a:endParaRPr sz="1400" u="none" cap="none" strike="noStrike"/>
                    </a:p>
                  </a:txBody>
                  <a:tcPr marT="34300" marB="34300" marR="68600" marL="68600"/>
                </a:tc>
              </a:tr>
              <a:tr h="480075">
                <a:tc>
                  <a:txBody>
                    <a:bodyPr/>
                    <a:lstStyle/>
                    <a:p>
                      <a:pPr indent="0" lvl="0" marL="0" marR="0" rtl="0" algn="l">
                        <a:lnSpc>
                          <a:spcPct val="100000"/>
                        </a:lnSpc>
                        <a:spcBef>
                          <a:spcPts val="0"/>
                        </a:spcBef>
                        <a:spcAft>
                          <a:spcPts val="0"/>
                        </a:spcAft>
                        <a:buClr>
                          <a:srgbClr val="000000"/>
                        </a:buClr>
                        <a:buSzPts val="1400"/>
                        <a:buFont typeface="Arial"/>
                        <a:buNone/>
                      </a:pPr>
                      <a:r>
                        <a:rPr b="1" lang="nl-BE" sz="1400" u="none" cap="none" strike="noStrike">
                          <a:solidFill>
                            <a:schemeClr val="dk1"/>
                          </a:solidFill>
                          <a:latin typeface="Arial"/>
                          <a:ea typeface="Arial"/>
                          <a:cs typeface="Arial"/>
                          <a:sym typeface="Arial"/>
                        </a:rPr>
                        <a:t>Klasse</a:t>
                      </a:r>
                      <a:endParaRPr sz="1100" u="none" cap="none" strike="noStrike"/>
                    </a:p>
                    <a:p>
                      <a:pPr indent="0" lvl="0" marL="0" marR="0" rtl="0" algn="l">
                        <a:lnSpc>
                          <a:spcPct val="100000"/>
                        </a:lnSpc>
                        <a:spcBef>
                          <a:spcPts val="0"/>
                        </a:spcBef>
                        <a:spcAft>
                          <a:spcPts val="0"/>
                        </a:spcAft>
                        <a:buClr>
                          <a:srgbClr val="000000"/>
                        </a:buClr>
                        <a:buSzPts val="1400"/>
                        <a:buFont typeface="Arial"/>
                        <a:buNone/>
                      </a:pPr>
                      <a:r>
                        <a:rPr b="1" lang="nl-BE" sz="1400" u="none" cap="none" strike="noStrike">
                          <a:solidFill>
                            <a:schemeClr val="dk1"/>
                          </a:solidFill>
                          <a:latin typeface="Arial"/>
                          <a:ea typeface="Arial"/>
                          <a:cs typeface="Arial"/>
                          <a:sym typeface="Arial"/>
                        </a:rPr>
                        <a:t>(entiteit)</a:t>
                      </a:r>
                      <a:endParaRPr b="1" sz="1400" u="none" cap="none" strike="noStrike">
                        <a:solidFill>
                          <a:schemeClr val="dk1"/>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nl-BE" sz="1100" u="none" cap="none" strike="noStrike">
                          <a:solidFill>
                            <a:schemeClr val="dk1"/>
                          </a:solidFill>
                          <a:latin typeface="Arial"/>
                          <a:ea typeface="Arial"/>
                          <a:cs typeface="Arial"/>
                          <a:sym typeface="Arial"/>
                        </a:rPr>
                        <a:t>Beschrijft alle objecten van een bepaalde soort (bv. een museum)</a:t>
                      </a:r>
                      <a:endParaRPr sz="1100" u="none" cap="none" strike="noStrike">
                        <a:solidFill>
                          <a:schemeClr val="dk1"/>
                        </a:solidFill>
                        <a:latin typeface="Arial"/>
                        <a:ea typeface="Arial"/>
                        <a:cs typeface="Arial"/>
                        <a:sym typeface="Arial"/>
                      </a:endParaRPr>
                    </a:p>
                  </a:txBody>
                  <a:tcPr marT="34300" marB="34300" marR="68600" marL="68600"/>
                </a:tc>
              </a:tr>
              <a:tr h="468325">
                <a:tc>
                  <a:txBody>
                    <a:bodyPr/>
                    <a:lstStyle/>
                    <a:p>
                      <a:pPr indent="0" lvl="0" marL="0" marR="0" rtl="0" algn="l">
                        <a:lnSpc>
                          <a:spcPct val="100000"/>
                        </a:lnSpc>
                        <a:spcBef>
                          <a:spcPts val="0"/>
                        </a:spcBef>
                        <a:spcAft>
                          <a:spcPts val="0"/>
                        </a:spcAft>
                        <a:buClr>
                          <a:srgbClr val="000000"/>
                        </a:buClr>
                        <a:buSzPts val="1400"/>
                        <a:buFont typeface="Arial"/>
                        <a:buNone/>
                      </a:pPr>
                      <a:r>
                        <a:rPr b="1" lang="nl-BE" sz="1400" u="none" cap="none" strike="noStrike">
                          <a:solidFill>
                            <a:schemeClr val="dk1"/>
                          </a:solidFill>
                          <a:latin typeface="Arial"/>
                          <a:ea typeface="Arial"/>
                          <a:cs typeface="Arial"/>
                          <a:sym typeface="Arial"/>
                        </a:rPr>
                        <a:t>Object</a:t>
                      </a:r>
                      <a:endParaRPr b="1" sz="1400" u="none" cap="none" strike="noStrike">
                        <a:solidFill>
                          <a:schemeClr val="dk1"/>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nl-BE" sz="1100" u="none" cap="none" strike="noStrike">
                          <a:solidFill>
                            <a:schemeClr val="dk1"/>
                          </a:solidFill>
                          <a:latin typeface="Arial"/>
                          <a:ea typeface="Arial"/>
                          <a:cs typeface="Arial"/>
                          <a:sym typeface="Arial"/>
                        </a:rPr>
                        <a:t>Een instantie van een klasse (bv. Rijksmuseum, Louvre, …)</a:t>
                      </a:r>
                      <a:endParaRPr sz="1100" u="none" cap="none" strike="noStrike">
                        <a:solidFill>
                          <a:schemeClr val="dk1"/>
                        </a:solidFill>
                        <a:latin typeface="Arial"/>
                        <a:ea typeface="Arial"/>
                        <a:cs typeface="Arial"/>
                        <a:sym typeface="Arial"/>
                      </a:endParaRPr>
                    </a:p>
                  </a:txBody>
                  <a:tcPr marT="34300" marB="34300" marR="68600" marL="68600"/>
                </a:tc>
              </a:tr>
              <a:tr h="489275">
                <a:tc>
                  <a:txBody>
                    <a:bodyPr/>
                    <a:lstStyle/>
                    <a:p>
                      <a:pPr indent="0" lvl="0" marL="0" marR="0" rtl="0" algn="l">
                        <a:lnSpc>
                          <a:spcPct val="100000"/>
                        </a:lnSpc>
                        <a:spcBef>
                          <a:spcPts val="0"/>
                        </a:spcBef>
                        <a:spcAft>
                          <a:spcPts val="0"/>
                        </a:spcAft>
                        <a:buClr>
                          <a:srgbClr val="000000"/>
                        </a:buClr>
                        <a:buSzPts val="1400"/>
                        <a:buFont typeface="Arial"/>
                        <a:buNone/>
                      </a:pPr>
                      <a:r>
                        <a:rPr b="1" lang="nl-BE" sz="1400" u="none" cap="none" strike="noStrike">
                          <a:solidFill>
                            <a:schemeClr val="dk1"/>
                          </a:solidFill>
                          <a:latin typeface="Arial"/>
                          <a:ea typeface="Arial"/>
                          <a:cs typeface="Arial"/>
                          <a:sym typeface="Arial"/>
                        </a:rPr>
                        <a:t>Attribuut</a:t>
                      </a:r>
                      <a:endParaRPr b="1" sz="1400" u="none" cap="none" strike="noStrike">
                        <a:solidFill>
                          <a:schemeClr val="dk1"/>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nl-BE" sz="1100" u="none" cap="none" strike="noStrike">
                          <a:solidFill>
                            <a:schemeClr val="dk1"/>
                          </a:solidFill>
                          <a:latin typeface="Arial"/>
                          <a:ea typeface="Arial"/>
                          <a:cs typeface="Arial"/>
                          <a:sym typeface="Arial"/>
                        </a:rPr>
                        <a:t>Legt de eigenschappen en toestand van objecten vast</a:t>
                      </a:r>
                      <a:endParaRPr sz="1100" u="none" cap="none" strike="noStrike">
                        <a:solidFill>
                          <a:schemeClr val="dk1"/>
                        </a:solidFill>
                        <a:latin typeface="Arial"/>
                        <a:ea typeface="Arial"/>
                        <a:cs typeface="Arial"/>
                        <a:sym typeface="Arial"/>
                      </a:endParaRPr>
                    </a:p>
                  </a:txBody>
                  <a:tcPr marT="34300" marB="34300" marR="68600" marL="68600"/>
                </a:tc>
              </a:tr>
              <a:tr h="319975">
                <a:tc>
                  <a:txBody>
                    <a:bodyPr/>
                    <a:lstStyle/>
                    <a:p>
                      <a:pPr indent="0" lvl="0" marL="0" marR="0" rtl="0" algn="l">
                        <a:lnSpc>
                          <a:spcPct val="100000"/>
                        </a:lnSpc>
                        <a:spcBef>
                          <a:spcPts val="0"/>
                        </a:spcBef>
                        <a:spcAft>
                          <a:spcPts val="0"/>
                        </a:spcAft>
                        <a:buClr>
                          <a:srgbClr val="000000"/>
                        </a:buClr>
                        <a:buSzPts val="1400"/>
                        <a:buFont typeface="Arial"/>
                        <a:buNone/>
                      </a:pPr>
                      <a:r>
                        <a:rPr b="1" lang="nl-BE" sz="1400" u="none" cap="none" strike="noStrike">
                          <a:solidFill>
                            <a:schemeClr val="dk1"/>
                          </a:solidFill>
                          <a:latin typeface="Arial"/>
                          <a:ea typeface="Arial"/>
                          <a:cs typeface="Arial"/>
                          <a:sym typeface="Arial"/>
                        </a:rPr>
                        <a:t>Relatie</a:t>
                      </a:r>
                      <a:endParaRPr b="1" sz="1400" u="none" cap="none" strike="noStrike">
                        <a:solidFill>
                          <a:schemeClr val="dk1"/>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nl-BE" sz="1100" u="none" cap="none" strike="noStrike">
                          <a:solidFill>
                            <a:schemeClr val="dk1"/>
                          </a:solidFill>
                          <a:latin typeface="Arial"/>
                          <a:ea typeface="Arial"/>
                          <a:cs typeface="Arial"/>
                          <a:sym typeface="Arial"/>
                        </a:rPr>
                        <a:t>Link tussen objecten</a:t>
                      </a:r>
                      <a:endParaRPr sz="1100" u="none" cap="none" strike="noStrike">
                        <a:solidFill>
                          <a:schemeClr val="dk1"/>
                        </a:solidFill>
                        <a:latin typeface="Arial"/>
                        <a:ea typeface="Arial"/>
                        <a:cs typeface="Arial"/>
                        <a:sym typeface="Arial"/>
                      </a:endParaRPr>
                    </a:p>
                  </a:txBody>
                  <a:tcPr marT="34300" marB="34300" marR="68600" marL="68600"/>
                </a:tc>
              </a:tr>
            </a:tbl>
          </a:graphicData>
        </a:graphic>
      </p:graphicFrame>
      <p:pic>
        <p:nvPicPr>
          <p:cNvPr id="772" name="Google Shape;772;p90"/>
          <p:cNvPicPr preferRelativeResize="0"/>
          <p:nvPr/>
        </p:nvPicPr>
        <p:blipFill rotWithShape="1">
          <a:blip r:embed="rId3">
            <a:alphaModFix/>
          </a:blip>
          <a:srcRect b="0" l="0" r="0" t="0"/>
          <a:stretch/>
        </p:blipFill>
        <p:spPr>
          <a:xfrm>
            <a:off x="311472" y="1148387"/>
            <a:ext cx="2570273" cy="3267359"/>
          </a:xfrm>
          <a:prstGeom prst="rect">
            <a:avLst/>
          </a:prstGeom>
          <a:noFill/>
          <a:ln>
            <a:noFill/>
          </a:ln>
        </p:spPr>
      </p:pic>
      <p:sp>
        <p:nvSpPr>
          <p:cNvPr id="773" name="Google Shape;773;p90"/>
          <p:cNvSpPr/>
          <p:nvPr/>
        </p:nvSpPr>
        <p:spPr>
          <a:xfrm>
            <a:off x="400875" y="1607138"/>
            <a:ext cx="1254000" cy="678900"/>
          </a:xfrm>
          <a:prstGeom prst="rect">
            <a:avLst/>
          </a:prstGeom>
          <a:noFill/>
          <a:ln cap="flat" cmpd="sng" w="19050">
            <a:solidFill>
              <a:srgbClr val="BFB500"/>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Calibri"/>
                <a:ea typeface="Calibri"/>
                <a:cs typeface="Calibri"/>
                <a:sym typeface="Calibri"/>
              </a:rPr>
              <a:t>- Attribuut 1: type</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Calibri"/>
                <a:ea typeface="Calibri"/>
                <a:cs typeface="Calibri"/>
                <a:sym typeface="Calibri"/>
              </a:rPr>
              <a:t>- Attribuut 2: type</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Calibri"/>
                <a:ea typeface="Calibri"/>
                <a:cs typeface="Calibri"/>
                <a:sym typeface="Calibri"/>
              </a:rPr>
              <a:t>- Attribuut 3: type</a:t>
            </a:r>
            <a:endParaRPr b="0" i="0" sz="1200" u="none" cap="none" strike="noStrike">
              <a:solidFill>
                <a:srgbClr val="000000"/>
              </a:solidFill>
              <a:latin typeface="Calibri"/>
              <a:ea typeface="Calibri"/>
              <a:cs typeface="Calibri"/>
              <a:sym typeface="Calibri"/>
            </a:endParaRPr>
          </a:p>
        </p:txBody>
      </p:sp>
      <p:sp>
        <p:nvSpPr>
          <p:cNvPr id="774" name="Google Shape;774;p90"/>
          <p:cNvSpPr/>
          <p:nvPr/>
        </p:nvSpPr>
        <p:spPr>
          <a:xfrm>
            <a:off x="441619" y="1249613"/>
            <a:ext cx="764700" cy="256200"/>
          </a:xfrm>
          <a:prstGeom prst="rect">
            <a:avLst/>
          </a:prstGeom>
          <a:noFill/>
          <a:ln cap="flat" cmpd="sng" w="19050">
            <a:solidFill>
              <a:srgbClr val="BFB500"/>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nl-BE" sz="1350" u="none" cap="none" strike="noStrike">
                <a:solidFill>
                  <a:schemeClr val="lt1"/>
                </a:solidFill>
                <a:latin typeface="Calibri"/>
                <a:ea typeface="Calibri"/>
                <a:cs typeface="Calibri"/>
                <a:sym typeface="Calibri"/>
              </a:rPr>
              <a:t>Klasse 1</a:t>
            </a:r>
            <a:endParaRPr b="0" i="0" sz="1350" u="none" cap="none" strike="noStrike">
              <a:solidFill>
                <a:schemeClr val="lt1"/>
              </a:solidFill>
              <a:latin typeface="Calibri"/>
              <a:ea typeface="Calibri"/>
              <a:cs typeface="Calibri"/>
              <a:sym typeface="Calibri"/>
            </a:endParaRPr>
          </a:p>
        </p:txBody>
      </p:sp>
      <p:sp>
        <p:nvSpPr>
          <p:cNvPr id="775" name="Google Shape;775;p90"/>
          <p:cNvSpPr/>
          <p:nvPr/>
        </p:nvSpPr>
        <p:spPr>
          <a:xfrm>
            <a:off x="1530919" y="2320631"/>
            <a:ext cx="474300" cy="1111200"/>
          </a:xfrm>
          <a:prstGeom prst="rect">
            <a:avLst/>
          </a:prstGeom>
          <a:noFill/>
          <a:ln cap="flat" cmpd="sng" w="19050">
            <a:solidFill>
              <a:srgbClr val="BFB500"/>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50"/>
              <a:buFont typeface="Arial"/>
              <a:buNone/>
            </a:pPr>
            <a:r>
              <a:rPr b="0" i="0" lang="nl-BE" sz="1350" u="none" cap="none" strike="noStrike">
                <a:solidFill>
                  <a:srgbClr val="000000"/>
                </a:solidFill>
                <a:latin typeface="Calibri"/>
                <a:ea typeface="Calibri"/>
                <a:cs typeface="Calibri"/>
                <a:sym typeface="Calibri"/>
              </a:rPr>
              <a:t>  1</a:t>
            </a:r>
            <a:endParaRPr b="0" i="0" sz="135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50"/>
              <a:buFont typeface="Arial"/>
              <a:buNone/>
            </a:pPr>
            <a:r>
              <a:rPr b="0" i="0" lang="nl-BE" sz="1350" u="none" cap="none" strike="noStrike">
                <a:solidFill>
                  <a:srgbClr val="000000"/>
                </a:solidFill>
                <a:latin typeface="Calibri"/>
                <a:ea typeface="Calibri"/>
                <a:cs typeface="Calibri"/>
                <a:sym typeface="Calibri"/>
              </a:rPr>
              <a:t>1..*</a:t>
            </a:r>
            <a:endParaRPr b="0" i="0" sz="1350" u="none" cap="none" strike="noStrike">
              <a:solidFill>
                <a:srgbClr val="000000"/>
              </a:solidFill>
              <a:latin typeface="Calibri"/>
              <a:ea typeface="Calibri"/>
              <a:cs typeface="Calibri"/>
              <a:sym typeface="Calibri"/>
            </a:endParaRPr>
          </a:p>
        </p:txBody>
      </p:sp>
      <p:sp>
        <p:nvSpPr>
          <p:cNvPr id="776" name="Google Shape;776;p90"/>
          <p:cNvSpPr/>
          <p:nvPr/>
        </p:nvSpPr>
        <p:spPr>
          <a:xfrm>
            <a:off x="1908719" y="1872820"/>
            <a:ext cx="1773300" cy="243900"/>
          </a:xfrm>
          <a:custGeom>
            <a:rect b="b" l="l" r="r" t="t"/>
            <a:pathLst>
              <a:path extrusionOk="0" h="120000" w="120000">
                <a:moveTo>
                  <a:pt x="0" y="0"/>
                </a:moveTo>
                <a:lnTo>
                  <a:pt x="120000" y="0"/>
                </a:lnTo>
                <a:lnTo>
                  <a:pt x="120000" y="120000"/>
                </a:lnTo>
                <a:lnTo>
                  <a:pt x="0" y="120000"/>
                </a:lnTo>
                <a:close/>
              </a:path>
              <a:path extrusionOk="0" fill="none" h="120000" w="120000">
                <a:moveTo>
                  <a:pt x="72032" y="0"/>
                </a:moveTo>
                <a:close/>
              </a:path>
              <a:path extrusionOk="0" fill="none" h="120000" w="120000">
                <a:moveTo>
                  <a:pt x="72032" y="56569"/>
                </a:moveTo>
                <a:lnTo>
                  <a:pt x="-1742" y="-243565"/>
                </a:lnTo>
                <a:lnTo>
                  <a:pt x="-48076" y="-239554"/>
                </a:lnTo>
              </a:path>
            </a:pathLst>
          </a:custGeom>
          <a:noFill/>
          <a:ln cap="flat" cmpd="sng" w="19050">
            <a:solidFill>
              <a:srgbClr val="BFB500"/>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77" name="Google Shape;777;p90"/>
          <p:cNvSpPr/>
          <p:nvPr/>
        </p:nvSpPr>
        <p:spPr>
          <a:xfrm>
            <a:off x="3065573" y="2325166"/>
            <a:ext cx="1842600" cy="294900"/>
          </a:xfrm>
          <a:custGeom>
            <a:rect b="b" l="l" r="r" t="t"/>
            <a:pathLst>
              <a:path extrusionOk="0" h="120000" w="120000">
                <a:moveTo>
                  <a:pt x="0" y="0"/>
                </a:moveTo>
                <a:lnTo>
                  <a:pt x="120000" y="0"/>
                </a:lnTo>
                <a:lnTo>
                  <a:pt x="120000" y="120000"/>
                </a:lnTo>
                <a:lnTo>
                  <a:pt x="0" y="120000"/>
                </a:lnTo>
                <a:close/>
              </a:path>
              <a:path extrusionOk="0" fill="none" h="120000" w="120000">
                <a:moveTo>
                  <a:pt x="-5986" y="0"/>
                </a:moveTo>
                <a:close/>
              </a:path>
              <a:path extrusionOk="0" fill="none" h="120000" w="120000">
                <a:moveTo>
                  <a:pt x="-5986" y="53231"/>
                </a:moveTo>
                <a:lnTo>
                  <a:pt x="-62677" y="-173898"/>
                </a:lnTo>
                <a:lnTo>
                  <a:pt x="-91348" y="-173342"/>
                </a:lnTo>
              </a:path>
            </a:pathLst>
          </a:custGeom>
          <a:noFill/>
          <a:ln cap="flat" cmpd="sng" w="19050">
            <a:solidFill>
              <a:srgbClr val="BAB000"/>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78" name="Google Shape;778;p90"/>
          <p:cNvSpPr/>
          <p:nvPr/>
        </p:nvSpPr>
        <p:spPr>
          <a:xfrm>
            <a:off x="3110601" y="2835272"/>
            <a:ext cx="1842600" cy="122400"/>
          </a:xfrm>
          <a:custGeom>
            <a:rect b="b" l="l" r="r" t="t"/>
            <a:pathLst>
              <a:path extrusionOk="0" h="120000" w="120000">
                <a:moveTo>
                  <a:pt x="0" y="0"/>
                </a:moveTo>
                <a:lnTo>
                  <a:pt x="120000" y="0"/>
                </a:lnTo>
                <a:lnTo>
                  <a:pt x="120000" y="120000"/>
                </a:lnTo>
                <a:lnTo>
                  <a:pt x="0" y="120000"/>
                </a:lnTo>
                <a:close/>
              </a:path>
              <a:path extrusionOk="0" fill="none" h="120000" w="120000">
                <a:moveTo>
                  <a:pt x="-8917" y="0"/>
                </a:moveTo>
                <a:close/>
              </a:path>
              <a:path extrusionOk="0" fill="none" h="120000" w="120000">
                <a:moveTo>
                  <a:pt x="-8917" y="46657"/>
                </a:moveTo>
                <a:lnTo>
                  <a:pt x="-58798" y="-249576"/>
                </a:lnTo>
                <a:lnTo>
                  <a:pt x="-70924" y="-254532"/>
                </a:lnTo>
              </a:path>
            </a:pathLst>
          </a:custGeom>
          <a:noFill/>
          <a:ln cap="flat" cmpd="sng" w="19050">
            <a:solidFill>
              <a:srgbClr val="BAB000"/>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79" name="Google Shape;779;p90"/>
          <p:cNvSpPr/>
          <p:nvPr/>
        </p:nvSpPr>
        <p:spPr>
          <a:xfrm>
            <a:off x="400875" y="3466950"/>
            <a:ext cx="764700" cy="2562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nl-BE" sz="1350" u="none" cap="none" strike="noStrike">
                <a:solidFill>
                  <a:schemeClr val="lt1"/>
                </a:solidFill>
                <a:latin typeface="Calibri"/>
                <a:ea typeface="Calibri"/>
                <a:cs typeface="Calibri"/>
                <a:sym typeface="Calibri"/>
              </a:rPr>
              <a:t>Klasse 2</a:t>
            </a:r>
            <a:endParaRPr b="0" i="0" sz="1350" u="none" cap="none" strike="noStrike">
              <a:solidFill>
                <a:schemeClr val="lt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3" name="Shape 783"/>
        <p:cNvGrpSpPr/>
        <p:nvPr/>
      </p:nvGrpSpPr>
      <p:grpSpPr>
        <a:xfrm>
          <a:off x="0" y="0"/>
          <a:ext cx="0" cy="0"/>
          <a:chOff x="0" y="0"/>
          <a:chExt cx="0" cy="0"/>
        </a:xfrm>
      </p:grpSpPr>
      <p:sp>
        <p:nvSpPr>
          <p:cNvPr id="784" name="Google Shape;784;p91"/>
          <p:cNvSpPr txBox="1"/>
          <p:nvPr>
            <p:ph type="title"/>
          </p:nvPr>
        </p:nvSpPr>
        <p:spPr>
          <a:xfrm>
            <a:off x="628651" y="273845"/>
            <a:ext cx="7886700" cy="73830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3200"/>
              <a:buNone/>
            </a:pPr>
            <a:r>
              <a:rPr lang="nl-BE"/>
              <a:t>Klasse</a:t>
            </a:r>
            <a:endParaRPr/>
          </a:p>
        </p:txBody>
      </p:sp>
      <p:sp>
        <p:nvSpPr>
          <p:cNvPr id="785" name="Google Shape;785;p91"/>
          <p:cNvSpPr txBox="1"/>
          <p:nvPr>
            <p:ph idx="4294967295" type="sldNum"/>
          </p:nvPr>
        </p:nvSpPr>
        <p:spPr>
          <a:xfrm>
            <a:off x="8020803" y="4874901"/>
            <a:ext cx="682500" cy="2847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SzPts val="900"/>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aphicFrame>
        <p:nvGraphicFramePr>
          <p:cNvPr id="786" name="Google Shape;786;p91"/>
          <p:cNvGraphicFramePr/>
          <p:nvPr/>
        </p:nvGraphicFramePr>
        <p:xfrm>
          <a:off x="1769401" y="1121521"/>
          <a:ext cx="3000000" cy="3000000"/>
        </p:xfrm>
        <a:graphic>
          <a:graphicData uri="http://schemas.openxmlformats.org/drawingml/2006/table">
            <a:tbl>
              <a:tblPr>
                <a:noFill/>
                <a:tableStyleId>{5959C64F-2D9E-457C-93FA-2D57CD432762}</a:tableStyleId>
              </a:tblPr>
              <a:tblGrid>
                <a:gridCol w="939500"/>
                <a:gridCol w="1708875"/>
                <a:gridCol w="1479550"/>
                <a:gridCol w="2263700"/>
              </a:tblGrid>
              <a:tr h="445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identificatie​</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naam​</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aantal vestigingen​</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Adres maatschappelijke zetel​</a:t>
                      </a:r>
                      <a:endParaRPr sz="1400" u="none" cap="none" strike="noStrike">
                        <a:solidFill>
                          <a:srgbClr val="373636"/>
                        </a:solidFill>
                        <a:latin typeface="Arial"/>
                        <a:ea typeface="Arial"/>
                        <a:cs typeface="Arial"/>
                        <a:sym typeface="Arial"/>
                      </a:endParaRPr>
                    </a:p>
                  </a:txBody>
                  <a:tcPr marT="34300" marB="34300" marR="68600" marL="68600"/>
                </a:tc>
              </a:tr>
              <a:tr h="58295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001​</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Belfius​</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500​</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a:t>
                      </a:r>
                      <a:endParaRPr sz="1400" u="none" cap="none" strike="noStrike"/>
                    </a:p>
                    <a:p>
                      <a:pPr indent="0" lvl="0" marL="0" marR="0" rtl="0" algn="l">
                        <a:lnSpc>
                          <a:spcPct val="100000"/>
                        </a:lnSpc>
                        <a:spcBef>
                          <a:spcPts val="0"/>
                        </a:spcBef>
                        <a:spcAft>
                          <a:spcPts val="0"/>
                        </a:spcAft>
                        <a:buClr>
                          <a:schemeClr val="dk1"/>
                        </a:buClr>
                        <a:buSzPts val="1500"/>
                        <a:buFont typeface="Calibri"/>
                        <a:buNone/>
                      </a:pPr>
                      <a:r>
                        <a:t/>
                      </a:r>
                      <a:endParaRPr b="0" i="0" sz="1100" u="none" cap="none" strike="noStrike">
                        <a:solidFill>
                          <a:srgbClr val="373636"/>
                        </a:solidFill>
                        <a:latin typeface="Arial"/>
                        <a:ea typeface="Arial"/>
                        <a:cs typeface="Arial"/>
                        <a:sym typeface="Arial"/>
                      </a:endParaRPr>
                    </a:p>
                  </a:txBody>
                  <a:tcPr marT="34300" marB="34300" marR="68600" marL="68600"/>
                </a:tc>
              </a:tr>
              <a:tr h="445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002​</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KBC​</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1500</a:t>
                      </a:r>
                      <a:endParaRPr sz="1100" u="none" cap="none" strike="noStrike">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chemeClr val="dk1"/>
                        </a:buClr>
                        <a:buSzPts val="1500"/>
                        <a:buFont typeface="Calibri"/>
                        <a:buNone/>
                      </a:pPr>
                      <a:r>
                        <a:rPr lang="nl-BE" sz="1100" u="none" cap="none" strike="noStrike"/>
                        <a:t>...</a:t>
                      </a:r>
                      <a:endParaRPr sz="1400" u="none" cap="none" strike="noStrike"/>
                    </a:p>
                    <a:p>
                      <a:pPr indent="0" lvl="0" marL="0" marR="0" rtl="0" algn="l">
                        <a:lnSpc>
                          <a:spcPct val="100000"/>
                        </a:lnSpc>
                        <a:spcBef>
                          <a:spcPts val="0"/>
                        </a:spcBef>
                        <a:spcAft>
                          <a:spcPts val="0"/>
                        </a:spcAft>
                        <a:buClr>
                          <a:schemeClr val="dk1"/>
                        </a:buClr>
                        <a:buSzPts val="1500"/>
                        <a:buFont typeface="Calibri"/>
                        <a:buNone/>
                      </a:pPr>
                      <a:r>
                        <a:t/>
                      </a:r>
                      <a:endParaRPr sz="1100" u="none" cap="none" strike="noStrike">
                        <a:latin typeface="Arial"/>
                        <a:ea typeface="Arial"/>
                        <a:cs typeface="Arial"/>
                        <a:sym typeface="Arial"/>
                      </a:endParaRPr>
                    </a:p>
                  </a:txBody>
                  <a:tcPr marT="34300" marB="34300" marR="68600" marL="68600"/>
                </a:tc>
              </a:tr>
              <a:tr h="445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r>
            </a:tbl>
          </a:graphicData>
        </a:graphic>
      </p:graphicFrame>
      <p:sp>
        <p:nvSpPr>
          <p:cNvPr id="787" name="Google Shape;787;p91"/>
          <p:cNvSpPr/>
          <p:nvPr/>
        </p:nvSpPr>
        <p:spPr>
          <a:xfrm>
            <a:off x="1773104" y="1746071"/>
            <a:ext cx="6096000" cy="247200"/>
          </a:xfrm>
          <a:prstGeom prst="rect">
            <a:avLst/>
          </a:prstGeom>
          <a:noFill/>
          <a:ln cap="flat" cmpd="sng" w="5715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88" name="Google Shape;788;p91"/>
          <p:cNvSpPr txBox="1"/>
          <p:nvPr/>
        </p:nvSpPr>
        <p:spPr>
          <a:xfrm>
            <a:off x="1122073" y="1729600"/>
            <a:ext cx="490800" cy="271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313"/>
              <a:buFont typeface="Arial"/>
              <a:buNone/>
            </a:pPr>
            <a:r>
              <a:rPr b="0" i="0" lang="nl-BE" sz="1313" u="none" cap="none" strike="noStrike">
                <a:solidFill>
                  <a:schemeClr val="dk1"/>
                </a:solidFill>
                <a:latin typeface="Calibri"/>
                <a:ea typeface="Calibri"/>
                <a:cs typeface="Calibri"/>
                <a:sym typeface="Calibri"/>
              </a:rPr>
              <a:t>Bank</a:t>
            </a:r>
            <a:endParaRPr b="0" i="0" sz="1350" u="none" cap="none" strike="noStrike">
              <a:solidFill>
                <a:schemeClr val="dk1"/>
              </a:solidFill>
              <a:latin typeface="Calibri"/>
              <a:ea typeface="Calibri"/>
              <a:cs typeface="Calibri"/>
              <a:sym typeface="Calibri"/>
            </a:endParaRPr>
          </a:p>
        </p:txBody>
      </p:sp>
      <p:graphicFrame>
        <p:nvGraphicFramePr>
          <p:cNvPr id="789" name="Google Shape;789;p91"/>
          <p:cNvGraphicFramePr/>
          <p:nvPr/>
        </p:nvGraphicFramePr>
        <p:xfrm>
          <a:off x="1764296" y="3204329"/>
          <a:ext cx="3000000" cy="3000000"/>
        </p:xfrm>
        <a:graphic>
          <a:graphicData uri="http://schemas.openxmlformats.org/drawingml/2006/table">
            <a:tbl>
              <a:tblPr>
                <a:noFill/>
                <a:tableStyleId>{5959C64F-2D9E-457C-93FA-2D57CD432762}</a:tableStyleId>
              </a:tblPr>
              <a:tblGrid>
                <a:gridCol w="2029975"/>
              </a:tblGrid>
              <a:tr h="377175">
                <a:tc>
                  <a:txBody>
                    <a:bodyPr/>
                    <a:lstStyle/>
                    <a:p>
                      <a:pPr indent="0" lvl="0" marL="0" marR="0" rtl="0" algn="ctr">
                        <a:lnSpc>
                          <a:spcPct val="100000"/>
                        </a:lnSpc>
                        <a:spcBef>
                          <a:spcPts val="0"/>
                        </a:spcBef>
                        <a:spcAft>
                          <a:spcPts val="0"/>
                        </a:spcAft>
                        <a:buClr>
                          <a:schemeClr val="dk2"/>
                        </a:buClr>
                        <a:buSzPts val="2000"/>
                        <a:buFont typeface="Calibri"/>
                        <a:buNone/>
                      </a:pPr>
                      <a:r>
                        <a:rPr b="1" lang="nl-BE" sz="1500" u="none" cap="none" strike="noStrike">
                          <a:solidFill>
                            <a:schemeClr val="dk2"/>
                          </a:solidFill>
                        </a:rPr>
                        <a:t>Bank</a:t>
                      </a:r>
                      <a:endParaRPr b="1" sz="1500" u="none" cap="none" strike="noStrike">
                        <a:solidFill>
                          <a:schemeClr val="dk2"/>
                        </a:solidFill>
                      </a:endParaRPr>
                    </a:p>
                  </a:txBody>
                  <a:tcPr marT="74300" marB="74300" marR="74300" marL="74300">
                    <a:solidFill>
                      <a:schemeClr val="accent1"/>
                    </a:solidFill>
                  </a:tcPr>
                </a:tc>
              </a:tr>
              <a:tr h="1059625">
                <a:tc>
                  <a:txBody>
                    <a:bodyPr/>
                    <a:lstStyle/>
                    <a:p>
                      <a:pPr indent="0" lvl="0" marL="0" marR="0" rtl="0" algn="l">
                        <a:lnSpc>
                          <a:spcPct val="100000"/>
                        </a:lnSpc>
                        <a:spcBef>
                          <a:spcPts val="0"/>
                        </a:spcBef>
                        <a:spcAft>
                          <a:spcPts val="0"/>
                        </a:spcAft>
                        <a:buClr>
                          <a:schemeClr val="dk1"/>
                        </a:buClr>
                        <a:buSzPts val="1500"/>
                        <a:buFont typeface="Calibri"/>
                        <a:buNone/>
                      </a:pPr>
                      <a:r>
                        <a:t/>
                      </a:r>
                      <a:endParaRPr sz="1100" u="none" cap="none" strike="noStrike"/>
                    </a:p>
                  </a:txBody>
                  <a:tcPr marT="74300" marB="74300" marR="74300" marL="74300"/>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3" name="Shape 793"/>
        <p:cNvGrpSpPr/>
        <p:nvPr/>
      </p:nvGrpSpPr>
      <p:grpSpPr>
        <a:xfrm>
          <a:off x="0" y="0"/>
          <a:ext cx="0" cy="0"/>
          <a:chOff x="0" y="0"/>
          <a:chExt cx="0" cy="0"/>
        </a:xfrm>
      </p:grpSpPr>
      <p:sp>
        <p:nvSpPr>
          <p:cNvPr id="794" name="Google Shape;794;p92"/>
          <p:cNvSpPr txBox="1"/>
          <p:nvPr>
            <p:ph type="title"/>
          </p:nvPr>
        </p:nvSpPr>
        <p:spPr>
          <a:xfrm>
            <a:off x="628651" y="273845"/>
            <a:ext cx="7886700" cy="73830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3200"/>
              <a:buNone/>
            </a:pPr>
            <a:r>
              <a:rPr lang="nl-BE"/>
              <a:t>Attributen</a:t>
            </a:r>
            <a:endParaRPr/>
          </a:p>
        </p:txBody>
      </p:sp>
      <p:sp>
        <p:nvSpPr>
          <p:cNvPr id="795" name="Google Shape;795;p92"/>
          <p:cNvSpPr txBox="1"/>
          <p:nvPr>
            <p:ph idx="4294967295" type="sldNum"/>
          </p:nvPr>
        </p:nvSpPr>
        <p:spPr>
          <a:xfrm>
            <a:off x="8020803" y="4874901"/>
            <a:ext cx="682500" cy="2847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SzPts val="900"/>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aphicFrame>
        <p:nvGraphicFramePr>
          <p:cNvPr id="796" name="Google Shape;796;p92"/>
          <p:cNvGraphicFramePr/>
          <p:nvPr/>
        </p:nvGraphicFramePr>
        <p:xfrm>
          <a:off x="1769401" y="1114367"/>
          <a:ext cx="3000000" cy="3000000"/>
        </p:xfrm>
        <a:graphic>
          <a:graphicData uri="http://schemas.openxmlformats.org/drawingml/2006/table">
            <a:tbl>
              <a:tblPr>
                <a:noFill/>
                <a:tableStyleId>{5959C64F-2D9E-457C-93FA-2D57CD432762}</a:tableStyleId>
              </a:tblPr>
              <a:tblGrid>
                <a:gridCol w="939500"/>
                <a:gridCol w="1708875"/>
                <a:gridCol w="1479550"/>
                <a:gridCol w="2263700"/>
              </a:tblGrid>
              <a:tr h="445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identificatie​</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naam​</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aantal vestigingen​</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Adres maatschappelijke zetel​</a:t>
                      </a:r>
                      <a:endParaRPr sz="1400" u="none" cap="none" strike="noStrike">
                        <a:solidFill>
                          <a:srgbClr val="373636"/>
                        </a:solidFill>
                        <a:latin typeface="Arial"/>
                        <a:ea typeface="Arial"/>
                        <a:cs typeface="Arial"/>
                        <a:sym typeface="Arial"/>
                      </a:endParaRPr>
                    </a:p>
                  </a:txBody>
                  <a:tcPr marT="34300" marB="34300" marR="68600" marL="68600"/>
                </a:tc>
              </a:tr>
              <a:tr h="58295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001​</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Belfius​</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500​</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t/>
                      </a:r>
                      <a:endParaRPr b="0" i="0" sz="1100" u="none" cap="none" strike="noStrike">
                        <a:solidFill>
                          <a:srgbClr val="373636"/>
                        </a:solidFill>
                        <a:latin typeface="Arial"/>
                        <a:ea typeface="Arial"/>
                        <a:cs typeface="Arial"/>
                        <a:sym typeface="Arial"/>
                      </a:endParaRPr>
                    </a:p>
                  </a:txBody>
                  <a:tcPr marT="34300" marB="34300" marR="68600" marL="68600"/>
                </a:tc>
              </a:tr>
              <a:tr h="445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002​</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KBC​</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1500</a:t>
                      </a:r>
                      <a:endParaRPr sz="1100" u="none" cap="none" strike="noStrike">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a:t>
                      </a:r>
                      <a:endParaRPr sz="1100" u="none" cap="none" strike="noStrike">
                        <a:latin typeface="Arial"/>
                        <a:ea typeface="Arial"/>
                        <a:cs typeface="Arial"/>
                        <a:sym typeface="Arial"/>
                      </a:endParaRPr>
                    </a:p>
                  </a:txBody>
                  <a:tcPr marT="34300" marB="34300" marR="68600" marL="68600"/>
                </a:tc>
              </a:tr>
              <a:tr h="445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r>
            </a:tbl>
          </a:graphicData>
        </a:graphic>
      </p:graphicFrame>
      <p:graphicFrame>
        <p:nvGraphicFramePr>
          <p:cNvPr id="797" name="Google Shape;797;p92"/>
          <p:cNvGraphicFramePr/>
          <p:nvPr/>
        </p:nvGraphicFramePr>
        <p:xfrm>
          <a:off x="1764296" y="3204329"/>
          <a:ext cx="3000000" cy="3000000"/>
        </p:xfrm>
        <a:graphic>
          <a:graphicData uri="http://schemas.openxmlformats.org/drawingml/2006/table">
            <a:tbl>
              <a:tblPr>
                <a:noFill/>
                <a:tableStyleId>{5959C64F-2D9E-457C-93FA-2D57CD432762}</a:tableStyleId>
              </a:tblPr>
              <a:tblGrid>
                <a:gridCol w="2029975"/>
              </a:tblGrid>
              <a:tr h="377175">
                <a:tc>
                  <a:txBody>
                    <a:bodyPr/>
                    <a:lstStyle/>
                    <a:p>
                      <a:pPr indent="0" lvl="0" marL="0" marR="0" rtl="0" algn="ctr">
                        <a:lnSpc>
                          <a:spcPct val="100000"/>
                        </a:lnSpc>
                        <a:spcBef>
                          <a:spcPts val="0"/>
                        </a:spcBef>
                        <a:spcAft>
                          <a:spcPts val="0"/>
                        </a:spcAft>
                        <a:buClr>
                          <a:schemeClr val="dk2"/>
                        </a:buClr>
                        <a:buSzPts val="2000"/>
                        <a:buFont typeface="Calibri"/>
                        <a:buNone/>
                      </a:pPr>
                      <a:r>
                        <a:rPr b="1" lang="nl-BE" sz="1500" u="none" cap="none" strike="noStrike">
                          <a:solidFill>
                            <a:schemeClr val="dk2"/>
                          </a:solidFill>
                        </a:rPr>
                        <a:t>Bank</a:t>
                      </a:r>
                      <a:endParaRPr b="1" sz="1500" u="none" cap="none" strike="noStrike">
                        <a:solidFill>
                          <a:schemeClr val="dk2"/>
                        </a:solidFill>
                      </a:endParaRPr>
                    </a:p>
                  </a:txBody>
                  <a:tcPr marT="74300" marB="74300" marR="74300" marL="74300">
                    <a:solidFill>
                      <a:schemeClr val="accent1"/>
                    </a:solidFill>
                  </a:tcPr>
                </a:tc>
              </a:tr>
              <a:tr h="1059625">
                <a:tc>
                  <a:txBody>
                    <a:bodyPr/>
                    <a:lstStyle/>
                    <a:p>
                      <a:pPr indent="0" lvl="0" marL="0" marR="0" rtl="0" algn="l">
                        <a:lnSpc>
                          <a:spcPct val="100000"/>
                        </a:lnSpc>
                        <a:spcBef>
                          <a:spcPts val="0"/>
                        </a:spcBef>
                        <a:spcAft>
                          <a:spcPts val="0"/>
                        </a:spcAft>
                        <a:buClr>
                          <a:schemeClr val="dk1"/>
                        </a:buClr>
                        <a:buSzPts val="1500"/>
                        <a:buFont typeface="Calibri"/>
                        <a:buNone/>
                      </a:pPr>
                      <a:r>
                        <a:rPr lang="nl-BE" sz="1100" u="none" cap="none" strike="noStrike"/>
                        <a:t>identificatie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naam</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aantal vestigingen</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adres maatschappelijke zetel</a:t>
                      </a:r>
                      <a:endParaRPr sz="1100" u="none" cap="none" strike="noStrike"/>
                    </a:p>
                  </a:txBody>
                  <a:tcPr marT="74300" marB="74300" marR="74300" marL="74300"/>
                </a:tc>
              </a:tr>
            </a:tbl>
          </a:graphicData>
        </a:graphic>
      </p:graphicFrame>
      <p:sp>
        <p:nvSpPr>
          <p:cNvPr id="798" name="Google Shape;798;p92"/>
          <p:cNvSpPr/>
          <p:nvPr/>
        </p:nvSpPr>
        <p:spPr>
          <a:xfrm>
            <a:off x="1773106" y="1119471"/>
            <a:ext cx="839100" cy="1924800"/>
          </a:xfrm>
          <a:prstGeom prst="rect">
            <a:avLst/>
          </a:prstGeom>
          <a:noFill/>
          <a:ln cap="flat" cmpd="sng" w="5715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799" name="Google Shape;799;p92"/>
          <p:cNvSpPr txBox="1"/>
          <p:nvPr/>
        </p:nvSpPr>
        <p:spPr>
          <a:xfrm>
            <a:off x="1143545" y="1715293"/>
            <a:ext cx="490800" cy="271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313"/>
              <a:buFont typeface="Arial"/>
              <a:buNone/>
            </a:pPr>
            <a:r>
              <a:rPr b="0" i="0" lang="nl-BE" sz="1313" u="none" cap="none" strike="noStrike">
                <a:solidFill>
                  <a:schemeClr val="dk1"/>
                </a:solidFill>
                <a:latin typeface="Calibri"/>
                <a:ea typeface="Calibri"/>
                <a:cs typeface="Calibri"/>
                <a:sym typeface="Calibri"/>
              </a:rPr>
              <a:t>Bank</a:t>
            </a:r>
            <a:endParaRPr b="0" i="0" sz="1350" u="none" cap="none" strike="noStrike">
              <a:solidFill>
                <a:schemeClr val="dk1"/>
              </a:solidFill>
              <a:latin typeface="Calibri"/>
              <a:ea typeface="Calibri"/>
              <a:cs typeface="Calibri"/>
              <a:sym typeface="Calibri"/>
            </a:endParaRPr>
          </a:p>
        </p:txBody>
      </p:sp>
      <p:sp>
        <p:nvSpPr>
          <p:cNvPr id="800" name="Google Shape;800;p92"/>
          <p:cNvSpPr/>
          <p:nvPr/>
        </p:nvSpPr>
        <p:spPr>
          <a:xfrm>
            <a:off x="2747540" y="1119514"/>
            <a:ext cx="1535400" cy="1924800"/>
          </a:xfrm>
          <a:prstGeom prst="rect">
            <a:avLst/>
          </a:prstGeom>
          <a:noFill/>
          <a:ln cap="flat" cmpd="sng" w="5715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801" name="Google Shape;801;p92"/>
          <p:cNvSpPr/>
          <p:nvPr/>
        </p:nvSpPr>
        <p:spPr>
          <a:xfrm>
            <a:off x="4431794" y="1119557"/>
            <a:ext cx="1228800" cy="1924800"/>
          </a:xfrm>
          <a:prstGeom prst="rect">
            <a:avLst/>
          </a:prstGeom>
          <a:noFill/>
          <a:ln cap="flat" cmpd="sng" w="5715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802" name="Google Shape;802;p92"/>
          <p:cNvSpPr/>
          <p:nvPr/>
        </p:nvSpPr>
        <p:spPr>
          <a:xfrm>
            <a:off x="5927347" y="1119599"/>
            <a:ext cx="2217600" cy="1924800"/>
          </a:xfrm>
          <a:prstGeom prst="rect">
            <a:avLst/>
          </a:prstGeom>
          <a:noFill/>
          <a:ln cap="flat" cmpd="sng" w="5715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6" name="Shape 806"/>
        <p:cNvGrpSpPr/>
        <p:nvPr/>
      </p:nvGrpSpPr>
      <p:grpSpPr>
        <a:xfrm>
          <a:off x="0" y="0"/>
          <a:ext cx="0" cy="0"/>
          <a:chOff x="0" y="0"/>
          <a:chExt cx="0" cy="0"/>
        </a:xfrm>
      </p:grpSpPr>
      <p:sp>
        <p:nvSpPr>
          <p:cNvPr id="807" name="Google Shape;807;p93"/>
          <p:cNvSpPr txBox="1"/>
          <p:nvPr>
            <p:ph type="title"/>
          </p:nvPr>
        </p:nvSpPr>
        <p:spPr>
          <a:xfrm>
            <a:off x="628651" y="273845"/>
            <a:ext cx="7886700" cy="73830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3200"/>
              <a:buNone/>
            </a:pPr>
            <a:r>
              <a:rPr lang="nl-BE"/>
              <a:t>Relaties</a:t>
            </a:r>
            <a:endParaRPr/>
          </a:p>
        </p:txBody>
      </p:sp>
      <p:sp>
        <p:nvSpPr>
          <p:cNvPr id="808" name="Google Shape;808;p93"/>
          <p:cNvSpPr txBox="1"/>
          <p:nvPr>
            <p:ph idx="4294967295" type="sldNum"/>
          </p:nvPr>
        </p:nvSpPr>
        <p:spPr>
          <a:xfrm>
            <a:off x="8020803" y="4874901"/>
            <a:ext cx="682500" cy="2847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SzPts val="900"/>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aphicFrame>
        <p:nvGraphicFramePr>
          <p:cNvPr id="809" name="Google Shape;809;p93"/>
          <p:cNvGraphicFramePr/>
          <p:nvPr/>
        </p:nvGraphicFramePr>
        <p:xfrm>
          <a:off x="1769401" y="735222"/>
          <a:ext cx="3000000" cy="3000000"/>
        </p:xfrm>
        <a:graphic>
          <a:graphicData uri="http://schemas.openxmlformats.org/drawingml/2006/table">
            <a:tbl>
              <a:tblPr>
                <a:noFill/>
                <a:tableStyleId>{5959C64F-2D9E-457C-93FA-2D57CD432762}</a:tableStyleId>
              </a:tblPr>
              <a:tblGrid>
                <a:gridCol w="939500"/>
                <a:gridCol w="1708875"/>
                <a:gridCol w="1479550"/>
                <a:gridCol w="2263700"/>
              </a:tblGrid>
              <a:tr h="445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identificatie​</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naam​</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aantal vestigingen​</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Adres maatschappelijke zetel​</a:t>
                      </a:r>
                      <a:endParaRPr sz="1400" u="none" cap="none" strike="noStrike">
                        <a:solidFill>
                          <a:srgbClr val="373636"/>
                        </a:solidFill>
                        <a:latin typeface="Arial"/>
                        <a:ea typeface="Arial"/>
                        <a:cs typeface="Arial"/>
                        <a:sym typeface="Arial"/>
                      </a:endParaRPr>
                    </a:p>
                  </a:txBody>
                  <a:tcPr marT="34300" marB="34300" marR="68600" marL="68600"/>
                </a:tc>
              </a:tr>
              <a:tr h="58295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001​</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Belfius​</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500​</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1234</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t/>
                      </a:r>
                      <a:endParaRPr b="0" i="0" sz="1100" u="none" cap="none" strike="noStrike">
                        <a:solidFill>
                          <a:srgbClr val="373636"/>
                        </a:solidFill>
                        <a:latin typeface="Arial"/>
                        <a:ea typeface="Arial"/>
                        <a:cs typeface="Arial"/>
                        <a:sym typeface="Arial"/>
                      </a:endParaRPr>
                    </a:p>
                  </a:txBody>
                  <a:tcPr marT="34300" marB="34300" marR="68600" marL="68600"/>
                </a:tc>
              </a:tr>
              <a:tr h="27432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100" u="none" cap="none" strike="noStrike">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b="0" i="0" sz="1100" u="none" cap="none" strike="noStrike">
                        <a:solidFill>
                          <a:srgbClr val="373636"/>
                        </a:solidFill>
                        <a:latin typeface="Arial"/>
                        <a:ea typeface="Arial"/>
                        <a:cs typeface="Arial"/>
                        <a:sym typeface="Arial"/>
                      </a:endParaRPr>
                    </a:p>
                  </a:txBody>
                  <a:tcPr marT="34300" marB="34300" marR="68600" marL="68600"/>
                </a:tc>
              </a:tr>
            </a:tbl>
          </a:graphicData>
        </a:graphic>
      </p:graphicFrame>
      <p:graphicFrame>
        <p:nvGraphicFramePr>
          <p:cNvPr id="810" name="Google Shape;810;p93"/>
          <p:cNvGraphicFramePr/>
          <p:nvPr/>
        </p:nvGraphicFramePr>
        <p:xfrm>
          <a:off x="1757139" y="3640703"/>
          <a:ext cx="3000000" cy="3000000"/>
        </p:xfrm>
        <a:graphic>
          <a:graphicData uri="http://schemas.openxmlformats.org/drawingml/2006/table">
            <a:tbl>
              <a:tblPr>
                <a:noFill/>
                <a:tableStyleId>{5959C64F-2D9E-457C-93FA-2D57CD432762}</a:tableStyleId>
              </a:tblPr>
              <a:tblGrid>
                <a:gridCol w="2029975"/>
              </a:tblGrid>
              <a:tr h="377175">
                <a:tc>
                  <a:txBody>
                    <a:bodyPr/>
                    <a:lstStyle/>
                    <a:p>
                      <a:pPr indent="0" lvl="0" marL="0" marR="0" rtl="0" algn="ctr">
                        <a:lnSpc>
                          <a:spcPct val="100000"/>
                        </a:lnSpc>
                        <a:spcBef>
                          <a:spcPts val="0"/>
                        </a:spcBef>
                        <a:spcAft>
                          <a:spcPts val="0"/>
                        </a:spcAft>
                        <a:buClr>
                          <a:schemeClr val="dk2"/>
                        </a:buClr>
                        <a:buSzPts val="2000"/>
                        <a:buFont typeface="Calibri"/>
                        <a:buNone/>
                      </a:pPr>
                      <a:r>
                        <a:rPr b="1" lang="nl-BE" sz="1500" u="none" cap="none" strike="noStrike">
                          <a:solidFill>
                            <a:schemeClr val="dk2"/>
                          </a:solidFill>
                        </a:rPr>
                        <a:t>Bank</a:t>
                      </a:r>
                      <a:endParaRPr b="1" sz="1500" u="none" cap="none" strike="noStrike">
                        <a:solidFill>
                          <a:schemeClr val="dk2"/>
                        </a:solidFill>
                      </a:endParaRPr>
                    </a:p>
                  </a:txBody>
                  <a:tcPr marT="74300" marB="74300" marR="74300" marL="74300">
                    <a:solidFill>
                      <a:schemeClr val="accent1"/>
                    </a:solidFill>
                  </a:tcPr>
                </a:tc>
              </a:tr>
              <a:tr h="899925">
                <a:tc>
                  <a:txBody>
                    <a:bodyPr/>
                    <a:lstStyle/>
                    <a:p>
                      <a:pPr indent="0" lvl="0" marL="0" marR="0" rtl="0" algn="l">
                        <a:lnSpc>
                          <a:spcPct val="100000"/>
                        </a:lnSpc>
                        <a:spcBef>
                          <a:spcPts val="0"/>
                        </a:spcBef>
                        <a:spcAft>
                          <a:spcPts val="0"/>
                        </a:spcAft>
                        <a:buClr>
                          <a:schemeClr val="dk1"/>
                        </a:buClr>
                        <a:buSzPts val="1500"/>
                        <a:buFont typeface="Calibri"/>
                        <a:buNone/>
                      </a:pPr>
                      <a:r>
                        <a:rPr lang="nl-BE" sz="1100" u="none" cap="none" strike="noStrike"/>
                        <a:t>identificatie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naam</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aantal vestigingen</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adres maatschappelijke zetel</a:t>
                      </a:r>
                      <a:endParaRPr sz="1100" u="none" cap="none" strike="noStrike"/>
                    </a:p>
                  </a:txBody>
                  <a:tcPr marT="74300" marB="74300" marR="74300" marL="74300"/>
                </a:tc>
              </a:tr>
            </a:tbl>
          </a:graphicData>
        </a:graphic>
      </p:graphicFrame>
      <p:sp>
        <p:nvSpPr>
          <p:cNvPr id="811" name="Google Shape;811;p93"/>
          <p:cNvSpPr txBox="1"/>
          <p:nvPr/>
        </p:nvSpPr>
        <p:spPr>
          <a:xfrm>
            <a:off x="1150702" y="1314686"/>
            <a:ext cx="490800" cy="271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313"/>
              <a:buFont typeface="Arial"/>
              <a:buNone/>
            </a:pPr>
            <a:r>
              <a:rPr b="0" i="0" lang="nl-BE" sz="1313" u="none" cap="none" strike="noStrike">
                <a:solidFill>
                  <a:schemeClr val="dk1"/>
                </a:solidFill>
                <a:latin typeface="Calibri"/>
                <a:ea typeface="Calibri"/>
                <a:cs typeface="Calibri"/>
                <a:sym typeface="Calibri"/>
              </a:rPr>
              <a:t>Bank</a:t>
            </a:r>
            <a:endParaRPr b="0" i="0" sz="1350" u="none" cap="none" strike="noStrike">
              <a:solidFill>
                <a:schemeClr val="dk1"/>
              </a:solidFill>
              <a:latin typeface="Calibri"/>
              <a:ea typeface="Calibri"/>
              <a:cs typeface="Calibri"/>
              <a:sym typeface="Calibri"/>
            </a:endParaRPr>
          </a:p>
        </p:txBody>
      </p:sp>
      <p:graphicFrame>
        <p:nvGraphicFramePr>
          <p:cNvPr id="812" name="Google Shape;812;p93"/>
          <p:cNvGraphicFramePr/>
          <p:nvPr/>
        </p:nvGraphicFramePr>
        <p:xfrm>
          <a:off x="1754597" y="2237553"/>
          <a:ext cx="3000000" cy="3000000"/>
        </p:xfrm>
        <a:graphic>
          <a:graphicData uri="http://schemas.openxmlformats.org/drawingml/2006/table">
            <a:tbl>
              <a:tblPr>
                <a:noFill/>
                <a:tableStyleId>{5959C64F-2D9E-457C-93FA-2D57CD432762}</a:tableStyleId>
              </a:tblPr>
              <a:tblGrid>
                <a:gridCol w="980075"/>
                <a:gridCol w="1681125"/>
                <a:gridCol w="1530875"/>
                <a:gridCol w="930825"/>
                <a:gridCol w="1268750"/>
              </a:tblGrid>
              <a:tr h="445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identificatie​</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straatnaam​</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huisnummer</a:t>
                      </a:r>
                      <a:endParaRPr sz="1100" u="none" cap="none" strike="noStrike">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chemeClr val="dk1"/>
                        </a:buClr>
                        <a:buSzPts val="1500"/>
                        <a:buFont typeface="Calibri"/>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postcode</a:t>
                      </a:r>
                      <a:endParaRPr sz="1100" u="none" cap="none" strike="noStrike">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chemeClr val="dk1"/>
                        </a:buClr>
                        <a:buSzPts val="1500"/>
                        <a:buFont typeface="Calibri"/>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gemeente</a:t>
                      </a:r>
                      <a:endParaRPr sz="1100" u="none" cap="none" strike="noStrike">
                        <a:latin typeface="Arial"/>
                        <a:ea typeface="Arial"/>
                        <a:cs typeface="Arial"/>
                        <a:sym typeface="Arial"/>
                      </a:endParaRPr>
                    </a:p>
                  </a:txBody>
                  <a:tcPr marT="34300" marB="34300" marR="68600" marL="68600"/>
                </a:tc>
              </a:tr>
              <a:tr h="58295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1234</a:t>
                      </a:r>
                      <a:endParaRPr sz="1100" u="none" cap="none" strike="noStrike">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Pachecolaan</a:t>
                      </a:r>
                      <a:endParaRPr sz="1400" u="none" cap="none" strike="noStrike"/>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44</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1000 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t/>
                      </a:r>
                      <a:endParaRPr b="0" i="0" sz="11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chemeClr val="dk1"/>
                        </a:buClr>
                        <a:buSzPts val="1500"/>
                        <a:buFont typeface="Calibri"/>
                        <a:buNone/>
                      </a:pPr>
                      <a:r>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Brussel</a:t>
                      </a:r>
                      <a:endParaRPr b="0" i="0" sz="1100" u="none" cap="none" strike="noStrike">
                        <a:solidFill>
                          <a:srgbClr val="373636"/>
                        </a:solidFill>
                        <a:latin typeface="Arial"/>
                        <a:ea typeface="Arial"/>
                        <a:cs typeface="Arial"/>
                        <a:sym typeface="Arial"/>
                      </a:endParaRPr>
                    </a:p>
                  </a:txBody>
                  <a:tcPr marT="34300" marB="34300" marR="68600" marL="68600"/>
                </a:tc>
              </a:tr>
              <a:tr h="27432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t>
                      </a:r>
                      <a:endParaRPr sz="14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sz="1100" u="none" cap="none" strike="noStrike">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rgbClr val="000000"/>
                        </a:buClr>
                        <a:buSzPts val="1100"/>
                        <a:buFont typeface="Arial"/>
                        <a:buNone/>
                      </a:pPr>
                      <a:r>
                        <a:rPr lang="nl-BE" sz="1100" u="none" cap="none" strike="noStrike"/>
                        <a:t>..</a:t>
                      </a:r>
                      <a:endParaRPr b="0" i="0" sz="1100" u="none" cap="none" strike="noStrike">
                        <a:solidFill>
                          <a:srgbClr val="373636"/>
                        </a:solidFill>
                        <a:latin typeface="Arial"/>
                        <a:ea typeface="Arial"/>
                        <a:cs typeface="Arial"/>
                        <a:sym typeface="Arial"/>
                      </a:endParaRPr>
                    </a:p>
                  </a:txBody>
                  <a:tcPr marT="34300" marB="34300" marR="68600" marL="68600"/>
                </a:tc>
                <a:tc>
                  <a:txBody>
                    <a:bodyPr/>
                    <a:lstStyle/>
                    <a:p>
                      <a:pPr indent="0" lvl="0" marL="0" marR="0" rtl="0" algn="l">
                        <a:lnSpc>
                          <a:spcPct val="100000"/>
                        </a:lnSpc>
                        <a:spcBef>
                          <a:spcPts val="0"/>
                        </a:spcBef>
                        <a:spcAft>
                          <a:spcPts val="0"/>
                        </a:spcAft>
                        <a:buClr>
                          <a:schemeClr val="dk1"/>
                        </a:buClr>
                        <a:buSzPts val="1500"/>
                        <a:buFont typeface="Calibri"/>
                        <a:buNone/>
                      </a:pPr>
                      <a:r>
                        <a:t/>
                      </a:r>
                      <a:endParaRPr b="0" i="0" sz="1100" u="none" cap="none" strike="noStrike">
                        <a:solidFill>
                          <a:srgbClr val="373636"/>
                        </a:solidFill>
                        <a:latin typeface="Arial"/>
                        <a:ea typeface="Arial"/>
                        <a:cs typeface="Arial"/>
                        <a:sym typeface="Arial"/>
                      </a:endParaRPr>
                    </a:p>
                  </a:txBody>
                  <a:tcPr marT="34300" marB="34300" marR="68600" marL="68600"/>
                </a:tc>
              </a:tr>
            </a:tbl>
          </a:graphicData>
        </a:graphic>
      </p:graphicFrame>
      <p:graphicFrame>
        <p:nvGraphicFramePr>
          <p:cNvPr id="813" name="Google Shape;813;p93"/>
          <p:cNvGraphicFramePr/>
          <p:nvPr/>
        </p:nvGraphicFramePr>
        <p:xfrm>
          <a:off x="5721917" y="3590683"/>
          <a:ext cx="3000000" cy="3000000"/>
        </p:xfrm>
        <a:graphic>
          <a:graphicData uri="http://schemas.openxmlformats.org/drawingml/2006/table">
            <a:tbl>
              <a:tblPr>
                <a:noFill/>
                <a:tableStyleId>{5959C64F-2D9E-457C-93FA-2D57CD432762}</a:tableStyleId>
              </a:tblPr>
              <a:tblGrid>
                <a:gridCol w="2029975"/>
              </a:tblGrid>
              <a:tr h="377175">
                <a:tc>
                  <a:txBody>
                    <a:bodyPr/>
                    <a:lstStyle/>
                    <a:p>
                      <a:pPr indent="0" lvl="0" marL="0" marR="0" rtl="0" algn="ctr">
                        <a:lnSpc>
                          <a:spcPct val="100000"/>
                        </a:lnSpc>
                        <a:spcBef>
                          <a:spcPts val="0"/>
                        </a:spcBef>
                        <a:spcAft>
                          <a:spcPts val="0"/>
                        </a:spcAft>
                        <a:buClr>
                          <a:schemeClr val="dk2"/>
                        </a:buClr>
                        <a:buSzPts val="2000"/>
                        <a:buFont typeface="Calibri"/>
                        <a:buNone/>
                      </a:pPr>
                      <a:r>
                        <a:rPr b="1" lang="nl-BE" sz="1500" u="none" cap="none" strike="noStrike">
                          <a:solidFill>
                            <a:schemeClr val="dk2"/>
                          </a:solidFill>
                        </a:rPr>
                        <a:t>Adres</a:t>
                      </a:r>
                      <a:endParaRPr b="1" sz="1500" u="none" cap="none" strike="noStrike">
                        <a:solidFill>
                          <a:schemeClr val="dk2"/>
                        </a:solidFill>
                      </a:endParaRPr>
                    </a:p>
                  </a:txBody>
                  <a:tcPr marT="74300" marB="74300" marR="74300" marL="74300">
                    <a:solidFill>
                      <a:schemeClr val="accent1"/>
                    </a:solidFill>
                  </a:tcPr>
                </a:tc>
              </a:tr>
              <a:tr h="1031225">
                <a:tc>
                  <a:txBody>
                    <a:bodyPr/>
                    <a:lstStyle/>
                    <a:p>
                      <a:pPr indent="0" lvl="0" marL="0" marR="0" rtl="0" algn="l">
                        <a:lnSpc>
                          <a:spcPct val="100000"/>
                        </a:lnSpc>
                        <a:spcBef>
                          <a:spcPts val="0"/>
                        </a:spcBef>
                        <a:spcAft>
                          <a:spcPts val="0"/>
                        </a:spcAft>
                        <a:buClr>
                          <a:schemeClr val="dk1"/>
                        </a:buClr>
                        <a:buSzPts val="1500"/>
                        <a:buFont typeface="Calibri"/>
                        <a:buNone/>
                      </a:pPr>
                      <a:r>
                        <a:rPr lang="nl-BE" sz="1100" u="none" cap="none" strike="noStrike"/>
                        <a:t>identificatie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straatnaam</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huisnummer</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postcode</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gemeente</a:t>
                      </a:r>
                      <a:endParaRPr sz="1100" u="none" cap="none" strike="noStrike"/>
                    </a:p>
                  </a:txBody>
                  <a:tcPr marT="74300" marB="74300" marR="74300" marL="74300"/>
                </a:tc>
              </a:tr>
            </a:tbl>
          </a:graphicData>
        </a:graphic>
      </p:graphicFrame>
      <p:cxnSp>
        <p:nvCxnSpPr>
          <p:cNvPr id="814" name="Google Shape;814;p93"/>
          <p:cNvCxnSpPr/>
          <p:nvPr/>
        </p:nvCxnSpPr>
        <p:spPr>
          <a:xfrm>
            <a:off x="3776189" y="4464376"/>
            <a:ext cx="1917000" cy="13500"/>
          </a:xfrm>
          <a:prstGeom prst="straightConnector1">
            <a:avLst/>
          </a:prstGeom>
          <a:noFill/>
          <a:ln cap="flat" cmpd="sng" w="9525">
            <a:solidFill>
              <a:schemeClr val="accent2"/>
            </a:solidFill>
            <a:prstDash val="solid"/>
            <a:miter lim="800000"/>
            <a:headEnd len="sm" w="sm" type="none"/>
            <a:tailEnd len="med" w="med" type="triangle"/>
          </a:ln>
        </p:spPr>
      </p:cxnSp>
      <p:sp>
        <p:nvSpPr>
          <p:cNvPr id="815" name="Google Shape;815;p93"/>
          <p:cNvSpPr txBox="1"/>
          <p:nvPr/>
        </p:nvSpPr>
        <p:spPr>
          <a:xfrm>
            <a:off x="4035067" y="4077839"/>
            <a:ext cx="1406100" cy="3924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nl-BE" sz="1050" u="none" cap="none" strike="noStrike">
                <a:solidFill>
                  <a:schemeClr val="dk1"/>
                </a:solidFill>
                <a:latin typeface="Calibri"/>
                <a:ea typeface="Calibri"/>
                <a:cs typeface="Calibri"/>
                <a:sym typeface="Calibri"/>
              </a:rPr>
              <a:t>heeft</a:t>
            </a:r>
            <a:br>
              <a:rPr b="0" i="0" lang="nl-BE" sz="1050" u="none" cap="none" strike="noStrike">
                <a:solidFill>
                  <a:schemeClr val="dk1"/>
                </a:solidFill>
                <a:latin typeface="Calibri"/>
                <a:ea typeface="Calibri"/>
                <a:cs typeface="Calibri"/>
                <a:sym typeface="Calibri"/>
              </a:rPr>
            </a:br>
            <a:r>
              <a:rPr b="0" i="0" lang="nl-BE" sz="1050" u="none" cap="none" strike="noStrike">
                <a:solidFill>
                  <a:schemeClr val="dk1"/>
                </a:solidFill>
                <a:latin typeface="Calibri"/>
                <a:ea typeface="Calibri"/>
                <a:cs typeface="Calibri"/>
                <a:sym typeface="Calibri"/>
              </a:rPr>
              <a:t> maatschappelijke zetel</a:t>
            </a:r>
            <a:endParaRPr b="0" i="0" sz="1050" u="none" cap="none" strike="noStrike">
              <a:solidFill>
                <a:srgbClr val="000000"/>
              </a:solidFill>
              <a:latin typeface="Arial"/>
              <a:ea typeface="Arial"/>
              <a:cs typeface="Arial"/>
              <a:sym typeface="Arial"/>
            </a:endParaRPr>
          </a:p>
        </p:txBody>
      </p:sp>
      <p:sp>
        <p:nvSpPr>
          <p:cNvPr id="816" name="Google Shape;816;p93"/>
          <p:cNvSpPr/>
          <p:nvPr/>
        </p:nvSpPr>
        <p:spPr>
          <a:xfrm>
            <a:off x="1787419" y="1359772"/>
            <a:ext cx="6096000" cy="247200"/>
          </a:xfrm>
          <a:prstGeom prst="rect">
            <a:avLst/>
          </a:prstGeom>
          <a:noFill/>
          <a:ln cap="flat" cmpd="sng" w="5715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817" name="Google Shape;817;p93"/>
          <p:cNvSpPr/>
          <p:nvPr/>
        </p:nvSpPr>
        <p:spPr>
          <a:xfrm>
            <a:off x="1787419" y="2847739"/>
            <a:ext cx="6096000" cy="247200"/>
          </a:xfrm>
          <a:prstGeom prst="rect">
            <a:avLst/>
          </a:prstGeom>
          <a:noFill/>
          <a:ln cap="flat" cmpd="sng" w="57150">
            <a:solidFill>
              <a:schemeClr val="accent1"/>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818" name="Google Shape;818;p93"/>
          <p:cNvSpPr txBox="1"/>
          <p:nvPr/>
        </p:nvSpPr>
        <p:spPr>
          <a:xfrm>
            <a:off x="1150545" y="2845633"/>
            <a:ext cx="555000" cy="271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313"/>
              <a:buFont typeface="Arial"/>
              <a:buNone/>
            </a:pPr>
            <a:r>
              <a:rPr b="0" i="0" lang="nl-BE" sz="1313" u="none" cap="none" strike="noStrike">
                <a:solidFill>
                  <a:schemeClr val="dk1"/>
                </a:solidFill>
                <a:latin typeface="Calibri"/>
                <a:ea typeface="Calibri"/>
                <a:cs typeface="Calibri"/>
                <a:sym typeface="Calibri"/>
              </a:rPr>
              <a:t>Adres</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2" name="Shape 822"/>
        <p:cNvGrpSpPr/>
        <p:nvPr/>
      </p:nvGrpSpPr>
      <p:grpSpPr>
        <a:xfrm>
          <a:off x="0" y="0"/>
          <a:ext cx="0" cy="0"/>
          <a:chOff x="0" y="0"/>
          <a:chExt cx="0" cy="0"/>
        </a:xfrm>
      </p:grpSpPr>
      <p:sp>
        <p:nvSpPr>
          <p:cNvPr id="823" name="Google Shape;823;p94"/>
          <p:cNvSpPr txBox="1"/>
          <p:nvPr>
            <p:ph idx="1" type="body"/>
          </p:nvPr>
        </p:nvSpPr>
        <p:spPr>
          <a:xfrm>
            <a:off x="628651" y="1111661"/>
            <a:ext cx="7886700" cy="3744300"/>
          </a:xfrm>
          <a:prstGeom prst="rect">
            <a:avLst/>
          </a:prstGeom>
          <a:noFill/>
          <a:ln>
            <a:noFill/>
          </a:ln>
        </p:spPr>
        <p:txBody>
          <a:bodyPr anchorCtr="0" anchor="t" bIns="34275" lIns="68550" spcFirstLastPara="1" rIns="68550" wrap="square" tIns="34275">
            <a:normAutofit/>
          </a:bodyPr>
          <a:lstStyle/>
          <a:p>
            <a:pPr indent="-257175" lvl="0" marL="257175" rtl="0" algn="l">
              <a:lnSpc>
                <a:spcPct val="100000"/>
              </a:lnSpc>
              <a:spcBef>
                <a:spcPts val="0"/>
              </a:spcBef>
              <a:spcAft>
                <a:spcPts val="0"/>
              </a:spcAft>
              <a:buSzPts val="1800"/>
              <a:buChar char="&gt;"/>
            </a:pPr>
            <a:r>
              <a:rPr lang="nl-BE" sz="1350"/>
              <a:t>De overheid wil een </a:t>
            </a:r>
            <a:r>
              <a:rPr b="1" lang="nl-BE" sz="1350"/>
              <a:t>website</a:t>
            </a:r>
            <a:r>
              <a:rPr lang="nl-BE" sz="1350"/>
              <a:t> maken die het mogelijk maakt:</a:t>
            </a:r>
            <a:endParaRPr/>
          </a:p>
          <a:p>
            <a:pPr indent="-244791" lvl="1" marL="587692" rtl="0" algn="l">
              <a:lnSpc>
                <a:spcPct val="100000"/>
              </a:lnSpc>
              <a:spcBef>
                <a:spcPts val="525"/>
              </a:spcBef>
              <a:spcAft>
                <a:spcPts val="0"/>
              </a:spcAft>
              <a:buSzPts val="1800"/>
              <a:buChar char="▪"/>
            </a:pPr>
            <a:r>
              <a:rPr lang="nl-BE" sz="1350"/>
              <a:t>Voor </a:t>
            </a:r>
            <a:r>
              <a:rPr b="1" lang="nl-BE" sz="1350"/>
              <a:t>mensen</a:t>
            </a:r>
            <a:r>
              <a:rPr lang="nl-BE" sz="1350"/>
              <a:t> die een huisdier (hond of kat) willen, er eentje te </a:t>
            </a:r>
            <a:r>
              <a:rPr b="1" lang="nl-BE" sz="1350"/>
              <a:t>adopteren uit een dierenasiel;</a:t>
            </a:r>
            <a:endParaRPr b="1" sz="1350"/>
          </a:p>
          <a:p>
            <a:pPr indent="-244791" lvl="1" marL="587692" rtl="0" algn="l">
              <a:lnSpc>
                <a:spcPct val="100000"/>
              </a:lnSpc>
              <a:spcBef>
                <a:spcPts val="525"/>
              </a:spcBef>
              <a:spcAft>
                <a:spcPts val="0"/>
              </a:spcAft>
              <a:buSzPts val="1800"/>
              <a:buChar char="▪"/>
            </a:pPr>
            <a:r>
              <a:rPr lang="nl-BE" sz="1350"/>
              <a:t>Deze </a:t>
            </a:r>
            <a:r>
              <a:rPr b="1" lang="nl-BE" sz="1350"/>
              <a:t>mensen</a:t>
            </a:r>
            <a:r>
              <a:rPr lang="nl-BE" sz="1350"/>
              <a:t> een zicht te geven op </a:t>
            </a:r>
            <a:r>
              <a:rPr b="1" lang="nl-BE" sz="1350"/>
              <a:t>welke dieren momenteel in</a:t>
            </a:r>
            <a:r>
              <a:rPr lang="nl-BE" sz="1350"/>
              <a:t> welk </a:t>
            </a:r>
            <a:r>
              <a:rPr b="1" lang="nl-BE" sz="1350"/>
              <a:t>asiel</a:t>
            </a:r>
            <a:r>
              <a:rPr lang="nl-BE" sz="1350"/>
              <a:t> zijn opgenomen.</a:t>
            </a:r>
            <a:endParaRPr sz="1350"/>
          </a:p>
          <a:p>
            <a:pPr indent="-257175" lvl="0" marL="257175" rtl="0" algn="l">
              <a:lnSpc>
                <a:spcPct val="100000"/>
              </a:lnSpc>
              <a:spcBef>
                <a:spcPts val="525"/>
              </a:spcBef>
              <a:spcAft>
                <a:spcPts val="0"/>
              </a:spcAft>
              <a:buSzPts val="1800"/>
              <a:buChar char="&gt;"/>
            </a:pPr>
            <a:r>
              <a:rPr lang="nl-BE" sz="1350"/>
              <a:t>Het moet vanop die website mogelijk zijn in één oogopslag een </a:t>
            </a:r>
            <a:r>
              <a:rPr b="1" lang="nl-BE" sz="1350"/>
              <a:t>overzicht</a:t>
            </a:r>
            <a:r>
              <a:rPr lang="nl-BE" sz="1350"/>
              <a:t> te krijgen van </a:t>
            </a:r>
            <a:r>
              <a:rPr b="1" lang="nl-BE" sz="1350"/>
              <a:t>welke dieren </a:t>
            </a:r>
            <a:r>
              <a:rPr lang="nl-BE" sz="1350"/>
              <a:t>er </a:t>
            </a:r>
            <a:r>
              <a:rPr b="1" lang="nl-BE" sz="1350"/>
              <a:t>beschikbaar</a:t>
            </a:r>
            <a:r>
              <a:rPr lang="nl-BE" sz="1350"/>
              <a:t> </a:t>
            </a:r>
            <a:r>
              <a:rPr b="1" lang="nl-BE" sz="1350"/>
              <a:t>zijn</a:t>
            </a:r>
            <a:r>
              <a:rPr lang="nl-BE" sz="1350"/>
              <a:t>, maar ook om meer detail te krijgen van het dier en men moet kunnen </a:t>
            </a:r>
            <a:r>
              <a:rPr b="1" lang="nl-BE" sz="1350"/>
              <a:t>contact opnemen</a:t>
            </a:r>
            <a:r>
              <a:rPr lang="nl-BE" sz="1350"/>
              <a:t> met het </a:t>
            </a:r>
            <a:r>
              <a:rPr b="1" lang="nl-BE" sz="1350"/>
              <a:t>verantwoordelijk</a:t>
            </a:r>
            <a:r>
              <a:rPr lang="nl-BE" sz="1350"/>
              <a:t> </a:t>
            </a:r>
            <a:r>
              <a:rPr b="1" lang="nl-BE" sz="1350"/>
              <a:t>asiel.</a:t>
            </a:r>
            <a:endParaRPr b="1" sz="1350"/>
          </a:p>
          <a:p>
            <a:pPr indent="-257175" lvl="0" marL="257175" rtl="0" algn="l">
              <a:lnSpc>
                <a:spcPct val="100000"/>
              </a:lnSpc>
              <a:spcBef>
                <a:spcPts val="525"/>
              </a:spcBef>
              <a:spcAft>
                <a:spcPts val="0"/>
              </a:spcAft>
              <a:buSzPts val="1800"/>
              <a:buChar char="&gt;"/>
            </a:pPr>
            <a:r>
              <a:rPr lang="nl-BE" sz="1350"/>
              <a:t>Verder moet het ook mogelijk zijn voor mensen om zich </a:t>
            </a:r>
            <a:r>
              <a:rPr b="1" lang="nl-BE" sz="1350"/>
              <a:t>in</a:t>
            </a:r>
            <a:r>
              <a:rPr lang="nl-BE" sz="1350"/>
              <a:t> te </a:t>
            </a:r>
            <a:r>
              <a:rPr b="1" lang="nl-BE" sz="1350"/>
              <a:t>schrijven</a:t>
            </a:r>
            <a:r>
              <a:rPr lang="nl-BE" sz="1350"/>
              <a:t> op </a:t>
            </a:r>
            <a:r>
              <a:rPr b="1" lang="nl-BE" sz="1350"/>
              <a:t>notificaties</a:t>
            </a:r>
            <a:r>
              <a:rPr lang="nl-BE" sz="1350"/>
              <a:t>, indien een bepaald ras of in een bepaalde buurt een dier zou </a:t>
            </a:r>
            <a:r>
              <a:rPr b="1" lang="nl-BE" sz="1350"/>
              <a:t>beschikbaar</a:t>
            </a:r>
            <a:r>
              <a:rPr lang="nl-BE" sz="1350"/>
              <a:t> zijn </a:t>
            </a:r>
            <a:r>
              <a:rPr b="1" lang="nl-BE" sz="1350"/>
              <a:t>voor</a:t>
            </a:r>
            <a:r>
              <a:rPr lang="nl-BE" sz="1350"/>
              <a:t> </a:t>
            </a:r>
            <a:r>
              <a:rPr b="1" lang="nl-BE" sz="1350"/>
              <a:t>adoptie.</a:t>
            </a:r>
            <a:endParaRPr b="1" sz="1350"/>
          </a:p>
          <a:p>
            <a:pPr indent="-257175" lvl="0" marL="257175" rtl="0" algn="l">
              <a:lnSpc>
                <a:spcPct val="100000"/>
              </a:lnSpc>
              <a:spcBef>
                <a:spcPts val="525"/>
              </a:spcBef>
              <a:spcAft>
                <a:spcPts val="0"/>
              </a:spcAft>
              <a:buSzPts val="1800"/>
              <a:buChar char="&gt;"/>
            </a:pPr>
            <a:r>
              <a:rPr lang="nl-BE" sz="1350"/>
              <a:t>Daarnaast wil de overheid ook een </a:t>
            </a:r>
            <a:r>
              <a:rPr b="1" lang="nl-BE" sz="1350"/>
              <a:t>zicht</a:t>
            </a:r>
            <a:r>
              <a:rPr lang="nl-BE" sz="1350"/>
              <a:t> behouden op </a:t>
            </a:r>
            <a:r>
              <a:rPr b="1" lang="nl-BE" sz="1350"/>
              <a:t>waar en bij wie </a:t>
            </a:r>
            <a:r>
              <a:rPr lang="nl-BE" sz="1350"/>
              <a:t>welke </a:t>
            </a:r>
            <a:r>
              <a:rPr b="1" lang="nl-BE" sz="1350"/>
              <a:t>dieren terecht </a:t>
            </a:r>
            <a:r>
              <a:rPr lang="nl-BE" sz="1350"/>
              <a:t>komen zodat het dier in kwestie kan </a:t>
            </a:r>
            <a:r>
              <a:rPr b="1" lang="nl-BE" sz="1350"/>
              <a:t>opgevolgd</a:t>
            </a:r>
            <a:r>
              <a:rPr lang="nl-BE" sz="1350"/>
              <a:t> worden.</a:t>
            </a:r>
            <a:endParaRPr sz="1350"/>
          </a:p>
        </p:txBody>
      </p:sp>
      <p:sp>
        <p:nvSpPr>
          <p:cNvPr id="824" name="Google Shape;824;p94"/>
          <p:cNvSpPr txBox="1"/>
          <p:nvPr>
            <p:ph type="title"/>
          </p:nvPr>
        </p:nvSpPr>
        <p:spPr>
          <a:xfrm>
            <a:off x="628651" y="273845"/>
            <a:ext cx="7886700" cy="73830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3200"/>
              <a:buNone/>
            </a:pPr>
            <a:r>
              <a:rPr lang="nl-BE"/>
              <a:t>Voorbeeld case: Adopteer een dier</a:t>
            </a:r>
            <a:endParaRPr/>
          </a:p>
        </p:txBody>
      </p:sp>
      <p:sp>
        <p:nvSpPr>
          <p:cNvPr id="825" name="Google Shape;825;p94"/>
          <p:cNvSpPr txBox="1"/>
          <p:nvPr>
            <p:ph idx="4294967295" type="sldNum"/>
          </p:nvPr>
        </p:nvSpPr>
        <p:spPr>
          <a:xfrm>
            <a:off x="8020803" y="4874901"/>
            <a:ext cx="682500" cy="2847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SzPts val="900"/>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9" name="Shape 829"/>
        <p:cNvGrpSpPr/>
        <p:nvPr/>
      </p:nvGrpSpPr>
      <p:grpSpPr>
        <a:xfrm>
          <a:off x="0" y="0"/>
          <a:ext cx="0" cy="0"/>
          <a:chOff x="0" y="0"/>
          <a:chExt cx="0" cy="0"/>
        </a:xfrm>
      </p:grpSpPr>
      <p:sp>
        <p:nvSpPr>
          <p:cNvPr id="830" name="Google Shape;830;p95"/>
          <p:cNvSpPr txBox="1"/>
          <p:nvPr>
            <p:ph idx="1" type="body"/>
          </p:nvPr>
        </p:nvSpPr>
        <p:spPr>
          <a:xfrm>
            <a:off x="628651" y="1111661"/>
            <a:ext cx="7886700" cy="3744300"/>
          </a:xfrm>
          <a:prstGeom prst="rect">
            <a:avLst/>
          </a:prstGeom>
          <a:noFill/>
          <a:ln>
            <a:noFill/>
          </a:ln>
        </p:spPr>
        <p:txBody>
          <a:bodyPr anchorCtr="0" anchor="t" bIns="34275" lIns="68550" spcFirstLastPara="1" rIns="68550" wrap="square" tIns="34275">
            <a:normAutofit/>
          </a:bodyPr>
          <a:lstStyle/>
          <a:p>
            <a:pPr indent="-257175" lvl="0" marL="257175" rtl="0" algn="l">
              <a:lnSpc>
                <a:spcPct val="100000"/>
              </a:lnSpc>
              <a:spcBef>
                <a:spcPts val="0"/>
              </a:spcBef>
              <a:spcAft>
                <a:spcPts val="0"/>
              </a:spcAft>
              <a:buSzPts val="2400"/>
              <a:buChar char="&gt;"/>
            </a:pPr>
            <a:r>
              <a:rPr lang="nl-BE"/>
              <a:t>Organisatie (Asiel)</a:t>
            </a:r>
            <a:endParaRPr/>
          </a:p>
          <a:p>
            <a:pPr indent="-257175" lvl="0" marL="257175" rtl="0" algn="l">
              <a:lnSpc>
                <a:spcPct val="100000"/>
              </a:lnSpc>
              <a:spcBef>
                <a:spcPts val="525"/>
              </a:spcBef>
              <a:spcAft>
                <a:spcPts val="0"/>
              </a:spcAft>
              <a:buSzPts val="2400"/>
              <a:buChar char="&gt;"/>
            </a:pPr>
            <a:r>
              <a:rPr lang="nl-BE"/>
              <a:t>Persoon</a:t>
            </a:r>
            <a:endParaRPr/>
          </a:p>
          <a:p>
            <a:pPr indent="-257175" lvl="0" marL="257175" rtl="0" algn="l">
              <a:lnSpc>
                <a:spcPct val="100000"/>
              </a:lnSpc>
              <a:spcBef>
                <a:spcPts val="525"/>
              </a:spcBef>
              <a:spcAft>
                <a:spcPts val="0"/>
              </a:spcAft>
              <a:buSzPts val="2400"/>
              <a:buChar char="&gt;"/>
            </a:pPr>
            <a:r>
              <a:rPr lang="nl-BE"/>
              <a:t>Adres</a:t>
            </a:r>
            <a:endParaRPr/>
          </a:p>
          <a:p>
            <a:pPr indent="-257175" lvl="0" marL="257175" rtl="0" algn="l">
              <a:lnSpc>
                <a:spcPct val="100000"/>
              </a:lnSpc>
              <a:spcBef>
                <a:spcPts val="525"/>
              </a:spcBef>
              <a:spcAft>
                <a:spcPts val="0"/>
              </a:spcAft>
              <a:buSzPts val="2400"/>
              <a:buChar char="&gt;"/>
            </a:pPr>
            <a:r>
              <a:rPr lang="nl-BE"/>
              <a:t>Dier</a:t>
            </a:r>
            <a:endParaRPr/>
          </a:p>
        </p:txBody>
      </p:sp>
      <p:sp>
        <p:nvSpPr>
          <p:cNvPr id="831" name="Google Shape;831;p95"/>
          <p:cNvSpPr txBox="1"/>
          <p:nvPr>
            <p:ph type="title"/>
          </p:nvPr>
        </p:nvSpPr>
        <p:spPr>
          <a:xfrm>
            <a:off x="628651" y="273845"/>
            <a:ext cx="7886700" cy="73830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3200"/>
              <a:buNone/>
            </a:pPr>
            <a:r>
              <a:rPr lang="nl-BE"/>
              <a:t>Mogelijke klassen</a:t>
            </a:r>
            <a:endParaRPr/>
          </a:p>
        </p:txBody>
      </p:sp>
      <p:sp>
        <p:nvSpPr>
          <p:cNvPr id="832" name="Google Shape;832;p95"/>
          <p:cNvSpPr txBox="1"/>
          <p:nvPr>
            <p:ph idx="4294967295" type="sldNum"/>
          </p:nvPr>
        </p:nvSpPr>
        <p:spPr>
          <a:xfrm>
            <a:off x="8020803" y="4874901"/>
            <a:ext cx="682500" cy="2847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SzPts val="900"/>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Who is who</a:t>
            </a:r>
            <a:r>
              <a:rPr b="1" i="0" lang="nl-BE"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62" name="Google Shape;262;p42"/>
          <p:cNvPicPr preferRelativeResize="0"/>
          <p:nvPr/>
        </p:nvPicPr>
        <p:blipFill rotWithShape="1">
          <a:blip r:embed="rId3">
            <a:alphaModFix/>
          </a:blip>
          <a:srcRect b="119" l="0" r="0" t="129"/>
          <a:stretch/>
        </p:blipFill>
        <p:spPr>
          <a:xfrm>
            <a:off x="686575" y="1410122"/>
            <a:ext cx="1614549" cy="1614549"/>
          </a:xfrm>
          <a:prstGeom prst="rect">
            <a:avLst/>
          </a:prstGeom>
          <a:noFill/>
          <a:ln>
            <a:noFill/>
          </a:ln>
        </p:spPr>
      </p:pic>
      <p:sp>
        <p:nvSpPr>
          <p:cNvPr id="263" name="Google Shape;263;p42"/>
          <p:cNvSpPr txBox="1"/>
          <p:nvPr/>
        </p:nvSpPr>
        <p:spPr>
          <a:xfrm>
            <a:off x="686575" y="3744775"/>
            <a:ext cx="7986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nl-BE" sz="1050">
                <a:solidFill>
                  <a:schemeClr val="hlink"/>
                </a:solidFill>
                <a:uFill>
                  <a:noFill/>
                </a:uFill>
                <a:latin typeface="Roboto"/>
                <a:ea typeface="Roboto"/>
                <a:cs typeface="Roboto"/>
                <a:sym typeface="Roboto"/>
                <a:hlinkClick r:id="rId4"/>
              </a:rPr>
              <a:t>https://app.mural.co/t/beadvtc7549/m/beadvtc7549/1629100113094/2101b111b0109779cb639cea235b34c5d5a0e82e?sender=uf2693a6a07605367bbe61133</a:t>
            </a:r>
            <a:endParaRPr b="0" i="0" sz="1400" u="none" cap="none" strike="noStrike">
              <a:solidFill>
                <a:srgbClr val="000000"/>
              </a:solidFill>
              <a:latin typeface="Proxima Nova"/>
              <a:ea typeface="Proxima Nova"/>
              <a:cs typeface="Proxima Nova"/>
              <a:sym typeface="Proxima Nova"/>
            </a:endParaRPr>
          </a:p>
        </p:txBody>
      </p:sp>
      <p:sp>
        <p:nvSpPr>
          <p:cNvPr id="264" name="Google Shape;264;p42"/>
          <p:cNvSpPr txBox="1"/>
          <p:nvPr/>
        </p:nvSpPr>
        <p:spPr>
          <a:xfrm>
            <a:off x="8218450" y="740075"/>
            <a:ext cx="5328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5’</a:t>
            </a:r>
            <a:endParaRPr b="0" i="0" sz="1400" u="none" cap="none" strike="noStrike">
              <a:solidFill>
                <a:srgbClr val="000000"/>
              </a:solidFill>
              <a:latin typeface="Proxima Nova"/>
              <a:ea typeface="Proxima Nova"/>
              <a:cs typeface="Proxima Nova"/>
              <a:sym typeface="Proxima Nova"/>
            </a:endParaRPr>
          </a:p>
        </p:txBody>
      </p:sp>
      <p:sp>
        <p:nvSpPr>
          <p:cNvPr id="265" name="Google Shape;265;p42"/>
          <p:cNvSpPr/>
          <p:nvPr/>
        </p:nvSpPr>
        <p:spPr>
          <a:xfrm>
            <a:off x="8297225" y="185052"/>
            <a:ext cx="375249" cy="504976"/>
          </a:xfrm>
          <a:custGeom>
            <a:rect b="b" l="l" r="r" t="t"/>
            <a:pathLst>
              <a:path extrusionOk="0" h="918" w="68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42"/>
          <p:cNvPicPr preferRelativeResize="0"/>
          <p:nvPr/>
        </p:nvPicPr>
        <p:blipFill>
          <a:blip r:embed="rId5">
            <a:alphaModFix/>
          </a:blip>
          <a:stretch>
            <a:fillRect/>
          </a:stretch>
        </p:blipFill>
        <p:spPr>
          <a:xfrm>
            <a:off x="2913098" y="1108101"/>
            <a:ext cx="5759473" cy="2540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6" name="Shape 836"/>
        <p:cNvGrpSpPr/>
        <p:nvPr/>
      </p:nvGrpSpPr>
      <p:grpSpPr>
        <a:xfrm>
          <a:off x="0" y="0"/>
          <a:ext cx="0" cy="0"/>
          <a:chOff x="0" y="0"/>
          <a:chExt cx="0" cy="0"/>
        </a:xfrm>
      </p:grpSpPr>
      <p:sp>
        <p:nvSpPr>
          <p:cNvPr id="837" name="Google Shape;837;p96"/>
          <p:cNvSpPr txBox="1"/>
          <p:nvPr>
            <p:ph type="title"/>
          </p:nvPr>
        </p:nvSpPr>
        <p:spPr>
          <a:xfrm>
            <a:off x="628651" y="273845"/>
            <a:ext cx="7886700" cy="73830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3200"/>
              <a:buNone/>
            </a:pPr>
            <a:r>
              <a:rPr lang="nl-BE"/>
              <a:t>Voorbeeldoplossing</a:t>
            </a:r>
            <a:endParaRPr/>
          </a:p>
        </p:txBody>
      </p:sp>
      <p:sp>
        <p:nvSpPr>
          <p:cNvPr id="838" name="Google Shape;838;p96"/>
          <p:cNvSpPr txBox="1"/>
          <p:nvPr>
            <p:ph idx="4294967295" type="sldNum"/>
          </p:nvPr>
        </p:nvSpPr>
        <p:spPr>
          <a:xfrm>
            <a:off x="8020803" y="4874901"/>
            <a:ext cx="682500" cy="2847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SzPts val="900"/>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aphicFrame>
        <p:nvGraphicFramePr>
          <p:cNvPr id="839" name="Google Shape;839;p96"/>
          <p:cNvGraphicFramePr/>
          <p:nvPr/>
        </p:nvGraphicFramePr>
        <p:xfrm>
          <a:off x="1476780" y="3360345"/>
          <a:ext cx="3000000" cy="3000000"/>
        </p:xfrm>
        <a:graphic>
          <a:graphicData uri="http://schemas.openxmlformats.org/drawingml/2006/table">
            <a:tbl>
              <a:tblPr>
                <a:noFill/>
                <a:tableStyleId>{5959C64F-2D9E-457C-93FA-2D57CD432762}</a:tableStyleId>
              </a:tblPr>
              <a:tblGrid>
                <a:gridCol w="2029975"/>
              </a:tblGrid>
              <a:tr h="427500">
                <a:tc>
                  <a:txBody>
                    <a:bodyPr/>
                    <a:lstStyle/>
                    <a:p>
                      <a:pPr indent="0" lvl="0" marL="0" marR="0" rtl="0" algn="ctr">
                        <a:lnSpc>
                          <a:spcPct val="100000"/>
                        </a:lnSpc>
                        <a:spcBef>
                          <a:spcPts val="0"/>
                        </a:spcBef>
                        <a:spcAft>
                          <a:spcPts val="0"/>
                        </a:spcAft>
                        <a:buClr>
                          <a:schemeClr val="dk2"/>
                        </a:buClr>
                        <a:buSzPts val="2000"/>
                        <a:buFont typeface="Calibri"/>
                        <a:buNone/>
                      </a:pPr>
                      <a:r>
                        <a:rPr b="1" lang="nl-BE" sz="1500" u="none" cap="none" strike="noStrike">
                          <a:solidFill>
                            <a:schemeClr val="dk2"/>
                          </a:solidFill>
                        </a:rPr>
                        <a:t>Dier</a:t>
                      </a:r>
                      <a:endParaRPr b="1" sz="1500" u="none" cap="none" strike="noStrike">
                        <a:solidFill>
                          <a:schemeClr val="dk2"/>
                        </a:solidFill>
                      </a:endParaRPr>
                    </a:p>
                  </a:txBody>
                  <a:tcPr marT="74300" marB="74300" marR="74300" marL="74300">
                    <a:solidFill>
                      <a:schemeClr val="accent1"/>
                    </a:solidFill>
                  </a:tcPr>
                </a:tc>
              </a:tr>
              <a:tr h="1177275">
                <a:tc>
                  <a:txBody>
                    <a:bodyPr/>
                    <a:lstStyle/>
                    <a:p>
                      <a:pPr indent="0" lvl="0" marL="0" marR="0" rtl="0" algn="l">
                        <a:lnSpc>
                          <a:spcPct val="100000"/>
                        </a:lnSpc>
                        <a:spcBef>
                          <a:spcPts val="0"/>
                        </a:spcBef>
                        <a:spcAft>
                          <a:spcPts val="0"/>
                        </a:spcAft>
                        <a:buClr>
                          <a:schemeClr val="dk1"/>
                        </a:buClr>
                        <a:buSzPts val="1500"/>
                        <a:buFont typeface="Calibri"/>
                        <a:buNone/>
                      </a:pPr>
                      <a:r>
                        <a:rPr lang="nl-BE" sz="1100" u="none" cap="none" strike="noStrike"/>
                        <a:t>identificatie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naam</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type</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ras</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geboortedatum</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foto</a:t>
                      </a:r>
                      <a:endParaRPr sz="1100" u="none" cap="none" strike="noStrike"/>
                    </a:p>
                  </a:txBody>
                  <a:tcPr marT="74300" marB="74300" marR="74300" marL="74300"/>
                </a:tc>
              </a:tr>
            </a:tbl>
          </a:graphicData>
        </a:graphic>
      </p:graphicFrame>
      <p:graphicFrame>
        <p:nvGraphicFramePr>
          <p:cNvPr id="840" name="Google Shape;840;p96"/>
          <p:cNvGraphicFramePr/>
          <p:nvPr/>
        </p:nvGraphicFramePr>
        <p:xfrm>
          <a:off x="5441558" y="3360345"/>
          <a:ext cx="3000000" cy="3000000"/>
        </p:xfrm>
        <a:graphic>
          <a:graphicData uri="http://schemas.openxmlformats.org/drawingml/2006/table">
            <a:tbl>
              <a:tblPr>
                <a:noFill/>
                <a:tableStyleId>{5959C64F-2D9E-457C-93FA-2D57CD432762}</a:tableStyleId>
              </a:tblPr>
              <a:tblGrid>
                <a:gridCol w="2029975"/>
              </a:tblGrid>
              <a:tr h="429775">
                <a:tc>
                  <a:txBody>
                    <a:bodyPr/>
                    <a:lstStyle/>
                    <a:p>
                      <a:pPr indent="0" lvl="0" marL="0" marR="0" rtl="0" algn="ctr">
                        <a:lnSpc>
                          <a:spcPct val="100000"/>
                        </a:lnSpc>
                        <a:spcBef>
                          <a:spcPts val="0"/>
                        </a:spcBef>
                        <a:spcAft>
                          <a:spcPts val="0"/>
                        </a:spcAft>
                        <a:buClr>
                          <a:schemeClr val="dk2"/>
                        </a:buClr>
                        <a:buSzPts val="2000"/>
                        <a:buFont typeface="Calibri"/>
                        <a:buNone/>
                      </a:pPr>
                      <a:r>
                        <a:rPr b="1" lang="nl-BE" sz="1500" u="none" cap="none" strike="noStrike">
                          <a:solidFill>
                            <a:schemeClr val="dk2"/>
                          </a:solidFill>
                        </a:rPr>
                        <a:t>Asiel</a:t>
                      </a:r>
                      <a:endParaRPr b="1" sz="1500" u="none" cap="none" strike="noStrike">
                        <a:solidFill>
                          <a:schemeClr val="dk2"/>
                        </a:solidFill>
                      </a:endParaRPr>
                    </a:p>
                  </a:txBody>
                  <a:tcPr marT="74300" marB="74300" marR="74300" marL="74300">
                    <a:solidFill>
                      <a:schemeClr val="accent1"/>
                    </a:solidFill>
                  </a:tcPr>
                </a:tc>
              </a:tr>
              <a:tr h="1175000">
                <a:tc>
                  <a:txBody>
                    <a:bodyPr/>
                    <a:lstStyle/>
                    <a:p>
                      <a:pPr indent="0" lvl="0" marL="0" marR="0" rtl="0" algn="l">
                        <a:lnSpc>
                          <a:spcPct val="100000"/>
                        </a:lnSpc>
                        <a:spcBef>
                          <a:spcPts val="0"/>
                        </a:spcBef>
                        <a:spcAft>
                          <a:spcPts val="0"/>
                        </a:spcAft>
                        <a:buClr>
                          <a:schemeClr val="dk1"/>
                        </a:buClr>
                        <a:buSzPts val="1500"/>
                        <a:buFont typeface="Calibri"/>
                        <a:buNone/>
                      </a:pPr>
                      <a:r>
                        <a:rPr lang="nl-BE" sz="1100" u="none" cap="none" strike="noStrike"/>
                        <a:t>identificatie </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naam</a:t>
                      </a:r>
                      <a:endParaRPr sz="14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website</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contactinformatie</a:t>
                      </a:r>
                      <a:endParaRPr sz="1100" u="none" cap="none" strike="noStrike"/>
                    </a:p>
                  </a:txBody>
                  <a:tcPr marT="74300" marB="74300" marR="74300" marL="74300"/>
                </a:tc>
              </a:tr>
            </a:tbl>
          </a:graphicData>
        </a:graphic>
      </p:graphicFrame>
      <p:cxnSp>
        <p:nvCxnSpPr>
          <p:cNvPr id="841" name="Google Shape;841;p96"/>
          <p:cNvCxnSpPr/>
          <p:nvPr/>
        </p:nvCxnSpPr>
        <p:spPr>
          <a:xfrm>
            <a:off x="3506750" y="4162732"/>
            <a:ext cx="1934700" cy="0"/>
          </a:xfrm>
          <a:prstGeom prst="straightConnector1">
            <a:avLst/>
          </a:prstGeom>
          <a:noFill/>
          <a:ln cap="flat" cmpd="sng" w="9525">
            <a:solidFill>
              <a:schemeClr val="accent2"/>
            </a:solidFill>
            <a:prstDash val="solid"/>
            <a:miter lim="800000"/>
            <a:headEnd len="sm" w="sm" type="none"/>
            <a:tailEnd len="med" w="med" type="triangle"/>
          </a:ln>
        </p:spPr>
      </p:cxnSp>
      <p:sp>
        <p:nvSpPr>
          <p:cNvPr id="842" name="Google Shape;842;p96"/>
          <p:cNvSpPr txBox="1"/>
          <p:nvPr/>
        </p:nvSpPr>
        <p:spPr>
          <a:xfrm>
            <a:off x="3754709" y="3775916"/>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nl-BE" sz="1050" u="none" cap="none" strike="noStrike">
                <a:solidFill>
                  <a:schemeClr val="dk1"/>
                </a:solidFill>
                <a:latin typeface="Calibri"/>
                <a:ea typeface="Calibri"/>
                <a:cs typeface="Calibri"/>
                <a:sym typeface="Calibri"/>
              </a:rPr>
              <a:t>is opgevangen door</a:t>
            </a:r>
            <a:endParaRPr b="0" i="0" sz="1350" u="none" cap="none" strike="noStrike">
              <a:solidFill>
                <a:schemeClr val="dk1"/>
              </a:solidFill>
              <a:latin typeface="Calibri"/>
              <a:ea typeface="Calibri"/>
              <a:cs typeface="Calibri"/>
              <a:sym typeface="Calibri"/>
            </a:endParaRPr>
          </a:p>
        </p:txBody>
      </p:sp>
      <p:graphicFrame>
        <p:nvGraphicFramePr>
          <p:cNvPr id="843" name="Google Shape;843;p96"/>
          <p:cNvGraphicFramePr/>
          <p:nvPr/>
        </p:nvGraphicFramePr>
        <p:xfrm>
          <a:off x="1444431" y="1085128"/>
          <a:ext cx="3000000" cy="3000000"/>
        </p:xfrm>
        <a:graphic>
          <a:graphicData uri="http://schemas.openxmlformats.org/drawingml/2006/table">
            <a:tbl>
              <a:tblPr>
                <a:noFill/>
                <a:tableStyleId>{5959C64F-2D9E-457C-93FA-2D57CD432762}</a:tableStyleId>
              </a:tblPr>
              <a:tblGrid>
                <a:gridCol w="2029975"/>
              </a:tblGrid>
              <a:tr h="459075">
                <a:tc>
                  <a:txBody>
                    <a:bodyPr/>
                    <a:lstStyle/>
                    <a:p>
                      <a:pPr indent="0" lvl="0" marL="0" marR="0" rtl="0" algn="ctr">
                        <a:lnSpc>
                          <a:spcPct val="100000"/>
                        </a:lnSpc>
                        <a:spcBef>
                          <a:spcPts val="0"/>
                        </a:spcBef>
                        <a:spcAft>
                          <a:spcPts val="0"/>
                        </a:spcAft>
                        <a:buClr>
                          <a:schemeClr val="dk2"/>
                        </a:buClr>
                        <a:buSzPts val="2000"/>
                        <a:buFont typeface="Calibri"/>
                        <a:buNone/>
                      </a:pPr>
                      <a:r>
                        <a:rPr b="1" lang="nl-BE" sz="1500" u="none" cap="none" strike="noStrike">
                          <a:solidFill>
                            <a:schemeClr val="dk2"/>
                          </a:solidFill>
                        </a:rPr>
                        <a:t>Persoon</a:t>
                      </a:r>
                      <a:endParaRPr b="1" sz="1500" u="none" cap="none" strike="noStrike">
                        <a:solidFill>
                          <a:schemeClr val="dk2"/>
                        </a:solidFill>
                      </a:endParaRPr>
                    </a:p>
                  </a:txBody>
                  <a:tcPr marT="74300" marB="74300" marR="74300" marL="74300">
                    <a:solidFill>
                      <a:schemeClr val="accent1"/>
                    </a:solidFill>
                  </a:tcPr>
                </a:tc>
              </a:tr>
              <a:tr h="1095350">
                <a:tc>
                  <a:txBody>
                    <a:bodyPr/>
                    <a:lstStyle/>
                    <a:p>
                      <a:pPr indent="0" lvl="0" marL="0" marR="0" rtl="0" algn="l">
                        <a:lnSpc>
                          <a:spcPct val="100000"/>
                        </a:lnSpc>
                        <a:spcBef>
                          <a:spcPts val="0"/>
                        </a:spcBef>
                        <a:spcAft>
                          <a:spcPts val="0"/>
                        </a:spcAft>
                        <a:buClr>
                          <a:schemeClr val="dk1"/>
                        </a:buClr>
                        <a:buSzPts val="1500"/>
                        <a:buFont typeface="Calibri"/>
                        <a:buNone/>
                      </a:pPr>
                      <a:r>
                        <a:rPr lang="nl-BE" sz="1100" u="none" cap="none" strike="noStrike"/>
                        <a:t>identificatie</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voornaam</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naam</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contactinformatie</a:t>
                      </a:r>
                      <a:endParaRPr sz="1100" u="none" cap="none" strike="noStrike"/>
                    </a:p>
                  </a:txBody>
                  <a:tcPr marT="74300" marB="74300" marR="74300" marL="74300"/>
                </a:tc>
              </a:tr>
            </a:tbl>
          </a:graphicData>
        </a:graphic>
      </p:graphicFrame>
      <p:cxnSp>
        <p:nvCxnSpPr>
          <p:cNvPr id="844" name="Google Shape;844;p96"/>
          <p:cNvCxnSpPr/>
          <p:nvPr/>
        </p:nvCxnSpPr>
        <p:spPr>
          <a:xfrm>
            <a:off x="2350347" y="2639559"/>
            <a:ext cx="0" cy="720900"/>
          </a:xfrm>
          <a:prstGeom prst="straightConnector1">
            <a:avLst/>
          </a:prstGeom>
          <a:noFill/>
          <a:ln cap="flat" cmpd="sng" w="9525">
            <a:solidFill>
              <a:schemeClr val="accent2"/>
            </a:solidFill>
            <a:prstDash val="solid"/>
            <a:miter lim="800000"/>
            <a:headEnd len="sm" w="sm" type="none"/>
            <a:tailEnd len="med" w="med" type="triangle"/>
          </a:ln>
        </p:spPr>
      </p:cxnSp>
      <p:sp>
        <p:nvSpPr>
          <p:cNvPr id="845" name="Google Shape;845;p96"/>
          <p:cNvSpPr txBox="1"/>
          <p:nvPr/>
        </p:nvSpPr>
        <p:spPr>
          <a:xfrm>
            <a:off x="2044431" y="2819563"/>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nl-BE" sz="1050" u="none" cap="none" strike="noStrike">
                <a:solidFill>
                  <a:schemeClr val="dk1"/>
                </a:solidFill>
                <a:latin typeface="Calibri"/>
                <a:ea typeface="Calibri"/>
                <a:cs typeface="Calibri"/>
                <a:sym typeface="Calibri"/>
              </a:rPr>
              <a:t>adopteert</a:t>
            </a:r>
            <a:endParaRPr b="0" i="0" sz="1050" u="none" cap="none" strike="noStrike">
              <a:solidFill>
                <a:schemeClr val="dk1"/>
              </a:solidFill>
              <a:latin typeface="Calibri"/>
              <a:ea typeface="Calibri"/>
              <a:cs typeface="Calibri"/>
              <a:sym typeface="Calibri"/>
            </a:endParaRPr>
          </a:p>
        </p:txBody>
      </p:sp>
      <p:graphicFrame>
        <p:nvGraphicFramePr>
          <p:cNvPr id="846" name="Google Shape;846;p96"/>
          <p:cNvGraphicFramePr/>
          <p:nvPr/>
        </p:nvGraphicFramePr>
        <p:xfrm>
          <a:off x="5441559" y="1085127"/>
          <a:ext cx="3000000" cy="3000000"/>
        </p:xfrm>
        <a:graphic>
          <a:graphicData uri="http://schemas.openxmlformats.org/drawingml/2006/table">
            <a:tbl>
              <a:tblPr>
                <a:noFill/>
                <a:tableStyleId>{5959C64F-2D9E-457C-93FA-2D57CD432762}</a:tableStyleId>
              </a:tblPr>
              <a:tblGrid>
                <a:gridCol w="2029975"/>
              </a:tblGrid>
              <a:tr h="377175">
                <a:tc>
                  <a:txBody>
                    <a:bodyPr/>
                    <a:lstStyle/>
                    <a:p>
                      <a:pPr indent="0" lvl="0" marL="0" marR="0" rtl="0" algn="ctr">
                        <a:lnSpc>
                          <a:spcPct val="100000"/>
                        </a:lnSpc>
                        <a:spcBef>
                          <a:spcPts val="0"/>
                        </a:spcBef>
                        <a:spcAft>
                          <a:spcPts val="0"/>
                        </a:spcAft>
                        <a:buClr>
                          <a:schemeClr val="dk2"/>
                        </a:buClr>
                        <a:buSzPts val="2000"/>
                        <a:buFont typeface="Calibri"/>
                        <a:buNone/>
                      </a:pPr>
                      <a:r>
                        <a:rPr b="1" lang="nl-BE" sz="1500" u="none" cap="none" strike="noStrike">
                          <a:solidFill>
                            <a:schemeClr val="dk2"/>
                          </a:solidFill>
                        </a:rPr>
                        <a:t>Adres</a:t>
                      </a:r>
                      <a:endParaRPr b="1" sz="1500" u="none" cap="none" strike="noStrike">
                        <a:solidFill>
                          <a:schemeClr val="dk2"/>
                        </a:solidFill>
                      </a:endParaRPr>
                    </a:p>
                  </a:txBody>
                  <a:tcPr marT="74300" marB="74300" marR="74300" marL="74300">
                    <a:solidFill>
                      <a:schemeClr val="accent1"/>
                    </a:solidFill>
                  </a:tcPr>
                </a:tc>
              </a:tr>
              <a:tr h="1177275">
                <a:tc>
                  <a:txBody>
                    <a:bodyPr/>
                    <a:lstStyle/>
                    <a:p>
                      <a:pPr indent="0" lvl="0" marL="0" marR="0" rtl="0" algn="l">
                        <a:lnSpc>
                          <a:spcPct val="100000"/>
                        </a:lnSpc>
                        <a:spcBef>
                          <a:spcPts val="0"/>
                        </a:spcBef>
                        <a:spcAft>
                          <a:spcPts val="0"/>
                        </a:spcAft>
                        <a:buClr>
                          <a:schemeClr val="dk1"/>
                        </a:buClr>
                        <a:buSzPts val="1500"/>
                        <a:buFont typeface="Calibri"/>
                        <a:buNone/>
                      </a:pPr>
                      <a:r>
                        <a:rPr lang="nl-BE" sz="1100" u="none" cap="none" strike="noStrike"/>
                        <a:t>straat</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huisnummer</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busnummer</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postcode</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gemeente</a:t>
                      </a:r>
                      <a:endParaRPr sz="1100" u="none" cap="none" strike="noStrike"/>
                    </a:p>
                    <a:p>
                      <a:pPr indent="0" lvl="0" marL="0" marR="0" rtl="0" algn="l">
                        <a:lnSpc>
                          <a:spcPct val="100000"/>
                        </a:lnSpc>
                        <a:spcBef>
                          <a:spcPts val="0"/>
                        </a:spcBef>
                        <a:spcAft>
                          <a:spcPts val="0"/>
                        </a:spcAft>
                        <a:buClr>
                          <a:schemeClr val="dk1"/>
                        </a:buClr>
                        <a:buSzPts val="1500"/>
                        <a:buFont typeface="Calibri"/>
                        <a:buNone/>
                      </a:pPr>
                      <a:r>
                        <a:rPr lang="nl-BE" sz="1100" u="none" cap="none" strike="noStrike"/>
                        <a:t>land</a:t>
                      </a:r>
                      <a:endParaRPr sz="1100" u="none" cap="none" strike="noStrike"/>
                    </a:p>
                  </a:txBody>
                  <a:tcPr marT="74300" marB="74300" marR="74300" marL="74300"/>
                </a:tc>
              </a:tr>
            </a:tbl>
          </a:graphicData>
        </a:graphic>
      </p:graphicFrame>
      <p:cxnSp>
        <p:nvCxnSpPr>
          <p:cNvPr id="847" name="Google Shape;847;p96"/>
          <p:cNvCxnSpPr/>
          <p:nvPr/>
        </p:nvCxnSpPr>
        <p:spPr>
          <a:xfrm>
            <a:off x="3474401" y="1639225"/>
            <a:ext cx="1967100" cy="0"/>
          </a:xfrm>
          <a:prstGeom prst="straightConnector1">
            <a:avLst/>
          </a:prstGeom>
          <a:noFill/>
          <a:ln cap="flat" cmpd="sng" w="9525">
            <a:solidFill>
              <a:schemeClr val="accent2"/>
            </a:solidFill>
            <a:prstDash val="solid"/>
            <a:miter lim="800000"/>
            <a:headEnd len="sm" w="sm" type="none"/>
            <a:tailEnd len="med" w="med" type="triangle"/>
          </a:ln>
        </p:spPr>
      </p:cxnSp>
      <p:sp>
        <p:nvSpPr>
          <p:cNvPr id="848" name="Google Shape;848;p96"/>
          <p:cNvSpPr txBox="1"/>
          <p:nvPr/>
        </p:nvSpPr>
        <p:spPr>
          <a:xfrm>
            <a:off x="3765492" y="1274255"/>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Calibri"/>
              <a:ea typeface="Calibri"/>
              <a:cs typeface="Calibri"/>
              <a:sym typeface="Calibri"/>
            </a:endParaRPr>
          </a:p>
        </p:txBody>
      </p:sp>
      <p:sp>
        <p:nvSpPr>
          <p:cNvPr id="849" name="Google Shape;849;p96"/>
          <p:cNvSpPr txBox="1"/>
          <p:nvPr/>
        </p:nvSpPr>
        <p:spPr>
          <a:xfrm>
            <a:off x="3754708" y="1379500"/>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nl-BE" sz="1050" u="none" cap="none" strike="noStrike">
                <a:solidFill>
                  <a:schemeClr val="dk1"/>
                </a:solidFill>
                <a:latin typeface="Calibri"/>
                <a:ea typeface="Calibri"/>
                <a:cs typeface="Calibri"/>
                <a:sym typeface="Calibri"/>
              </a:rPr>
              <a:t>heeft adres</a:t>
            </a:r>
            <a:endParaRPr b="0" i="0" sz="1350" u="none" cap="none" strike="noStrike">
              <a:solidFill>
                <a:schemeClr val="dk1"/>
              </a:solidFill>
              <a:latin typeface="Calibri"/>
              <a:ea typeface="Calibri"/>
              <a:cs typeface="Calibri"/>
              <a:sym typeface="Calibri"/>
            </a:endParaRPr>
          </a:p>
        </p:txBody>
      </p:sp>
      <p:sp>
        <p:nvSpPr>
          <p:cNvPr id="850" name="Google Shape;850;p96"/>
          <p:cNvSpPr txBox="1"/>
          <p:nvPr/>
        </p:nvSpPr>
        <p:spPr>
          <a:xfrm>
            <a:off x="6379863" y="2884536"/>
            <a:ext cx="10134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nl-BE" sz="1050" u="none" cap="none" strike="noStrike">
                <a:solidFill>
                  <a:schemeClr val="dk1"/>
                </a:solidFill>
                <a:latin typeface="Calibri"/>
                <a:ea typeface="Calibri"/>
                <a:cs typeface="Calibri"/>
                <a:sym typeface="Calibri"/>
              </a:rPr>
              <a:t>heeft adres</a:t>
            </a:r>
            <a:endParaRPr b="0" i="0" sz="1350" u="none" cap="none" strike="noStrike">
              <a:solidFill>
                <a:schemeClr val="dk1"/>
              </a:solidFill>
              <a:latin typeface="Calibri"/>
              <a:ea typeface="Calibri"/>
              <a:cs typeface="Calibri"/>
              <a:sym typeface="Calibri"/>
            </a:endParaRPr>
          </a:p>
        </p:txBody>
      </p:sp>
      <p:cxnSp>
        <p:nvCxnSpPr>
          <p:cNvPr id="851" name="Google Shape;851;p96"/>
          <p:cNvCxnSpPr/>
          <p:nvPr/>
        </p:nvCxnSpPr>
        <p:spPr>
          <a:xfrm rot="10800000">
            <a:off x="6456542" y="2639745"/>
            <a:ext cx="0" cy="720600"/>
          </a:xfrm>
          <a:prstGeom prst="straightConnector1">
            <a:avLst/>
          </a:prstGeom>
          <a:noFill/>
          <a:ln cap="flat" cmpd="sng" w="9525">
            <a:solidFill>
              <a:schemeClr val="accent2"/>
            </a:solidFill>
            <a:prstDash val="solid"/>
            <a:miter lim="800000"/>
            <a:headEnd len="sm" w="sm" type="none"/>
            <a:tailEnd len="med" w="med" type="triangle"/>
          </a:ln>
        </p:spPr>
      </p:cxnSp>
      <p:cxnSp>
        <p:nvCxnSpPr>
          <p:cNvPr id="852" name="Google Shape;852;p96"/>
          <p:cNvCxnSpPr/>
          <p:nvPr/>
        </p:nvCxnSpPr>
        <p:spPr>
          <a:xfrm>
            <a:off x="3474401" y="2350905"/>
            <a:ext cx="1967100" cy="1168200"/>
          </a:xfrm>
          <a:prstGeom prst="straightConnector1">
            <a:avLst/>
          </a:prstGeom>
          <a:noFill/>
          <a:ln cap="flat" cmpd="sng" w="9525">
            <a:solidFill>
              <a:schemeClr val="accent2"/>
            </a:solidFill>
            <a:prstDash val="solid"/>
            <a:miter lim="800000"/>
            <a:headEnd len="sm" w="sm" type="none"/>
            <a:tailEnd len="med" w="med" type="triangle"/>
          </a:ln>
        </p:spPr>
      </p:cxnSp>
      <p:sp>
        <p:nvSpPr>
          <p:cNvPr id="853" name="Google Shape;853;p96"/>
          <p:cNvSpPr txBox="1"/>
          <p:nvPr/>
        </p:nvSpPr>
        <p:spPr>
          <a:xfrm rot="1879967">
            <a:off x="3815354" y="2690295"/>
            <a:ext cx="1405940" cy="230756"/>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nl-BE" sz="1050" u="none" cap="none" strike="noStrike">
                <a:solidFill>
                  <a:schemeClr val="dk1"/>
                </a:solidFill>
                <a:latin typeface="Calibri"/>
                <a:ea typeface="Calibri"/>
                <a:cs typeface="Calibri"/>
                <a:sym typeface="Calibri"/>
              </a:rPr>
              <a:t>is contacpersoon bij</a:t>
            </a:r>
            <a:endParaRPr b="0" i="0" sz="1350" u="none" cap="none" strike="noStrike">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7" name="Shape 857"/>
        <p:cNvGrpSpPr/>
        <p:nvPr/>
      </p:nvGrpSpPr>
      <p:grpSpPr>
        <a:xfrm>
          <a:off x="0" y="0"/>
          <a:ext cx="0" cy="0"/>
          <a:chOff x="0" y="0"/>
          <a:chExt cx="0" cy="0"/>
        </a:xfrm>
      </p:grpSpPr>
      <p:sp>
        <p:nvSpPr>
          <p:cNvPr id="858" name="Google Shape;858;p97"/>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859" name="Google Shape;859;p97"/>
          <p:cNvGrpSpPr/>
          <p:nvPr/>
        </p:nvGrpSpPr>
        <p:grpSpPr>
          <a:xfrm>
            <a:off x="493875" y="1895000"/>
            <a:ext cx="4870672" cy="2938800"/>
            <a:chOff x="493875" y="1895000"/>
            <a:chExt cx="4870672" cy="2938800"/>
          </a:xfrm>
        </p:grpSpPr>
        <p:sp>
          <p:nvSpPr>
            <p:cNvPr id="860" name="Google Shape;860;p97"/>
            <p:cNvSpPr/>
            <p:nvPr/>
          </p:nvSpPr>
          <p:spPr>
            <a:xfrm rot="-8100000">
              <a:off x="2852518" y="2328984"/>
              <a:ext cx="2085258" cy="2070833"/>
            </a:xfrm>
            <a:prstGeom prst="rtTriangl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97"/>
            <p:cNvSpPr/>
            <p:nvPr/>
          </p:nvSpPr>
          <p:spPr>
            <a:xfrm>
              <a:off x="493875" y="1896500"/>
              <a:ext cx="4270200" cy="29358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2" name="Google Shape;862;p97"/>
          <p:cNvSpPr/>
          <p:nvPr/>
        </p:nvSpPr>
        <p:spPr>
          <a:xfrm>
            <a:off x="493875" y="886025"/>
            <a:ext cx="8118000" cy="738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97"/>
          <p:cNvSpPr txBox="1"/>
          <p:nvPr/>
        </p:nvSpPr>
        <p:spPr>
          <a:xfrm>
            <a:off x="1426300" y="978125"/>
            <a:ext cx="7149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Proxima Nova"/>
                <a:ea typeface="Proxima Nova"/>
                <a:cs typeface="Proxima Nova"/>
                <a:sym typeface="Proxima Nova"/>
              </a:rPr>
              <a:t>Samenbrengen van relevante stakeholders voor het </a:t>
            </a:r>
            <a:r>
              <a:rPr b="1" i="0" lang="nl-BE" sz="1200" u="none" cap="none" strike="noStrike">
                <a:solidFill>
                  <a:srgbClr val="000000"/>
                </a:solidFill>
                <a:latin typeface="Proxima Nova"/>
                <a:ea typeface="Proxima Nova"/>
                <a:cs typeface="Proxima Nova"/>
                <a:sym typeface="Proxima Nova"/>
              </a:rPr>
              <a:t>ontwikkelen van een gemeenschappelijke datastandaard</a:t>
            </a:r>
            <a:r>
              <a:rPr b="0" i="0" lang="nl-BE" sz="1200" u="none" cap="none" strike="noStrike">
                <a:solidFill>
                  <a:srgbClr val="000000"/>
                </a:solidFill>
                <a:latin typeface="Proxima Nova"/>
                <a:ea typeface="Proxima Nova"/>
                <a:cs typeface="Proxima Nova"/>
                <a:sym typeface="Proxima Nova"/>
              </a:rPr>
              <a:t> op een </a:t>
            </a:r>
            <a:r>
              <a:rPr b="1" i="0" lang="nl-BE" sz="1200" u="none" cap="none" strike="noStrike">
                <a:solidFill>
                  <a:srgbClr val="000000"/>
                </a:solidFill>
                <a:latin typeface="Proxima Nova"/>
                <a:ea typeface="Proxima Nova"/>
                <a:cs typeface="Proxima Nova"/>
                <a:sym typeface="Proxima Nova"/>
              </a:rPr>
              <a:t>open en co-creatieve manier</a:t>
            </a:r>
            <a:r>
              <a:rPr b="0" i="0" lang="nl-BE" sz="1200" u="none" cap="none" strike="noStrike">
                <a:solidFill>
                  <a:srgbClr val="000000"/>
                </a:solidFill>
                <a:latin typeface="Proxima Nova"/>
                <a:ea typeface="Proxima Nova"/>
                <a:cs typeface="Proxima Nova"/>
                <a:sym typeface="Proxima Nova"/>
              </a:rPr>
              <a:t> en volgens een </a:t>
            </a:r>
            <a:r>
              <a:rPr b="0" i="0" lang="nl-BE" sz="1200" u="sng" cap="none" strike="noStrike">
                <a:solidFill>
                  <a:schemeClr val="hlink"/>
                </a:solidFill>
                <a:latin typeface="Proxima Nova"/>
                <a:ea typeface="Proxima Nova"/>
                <a:cs typeface="Proxima Nova"/>
                <a:sym typeface="Proxima Nova"/>
                <a:hlinkClick r:id="rId3"/>
              </a:rPr>
              <a:t>gedocumenteerde procedure</a:t>
            </a:r>
            <a:r>
              <a:rPr b="0" i="0" lang="nl-BE" sz="1200" u="none" cap="none" strike="noStrike">
                <a:solidFill>
                  <a:srgbClr val="000000"/>
                </a:solidFill>
                <a:latin typeface="Proxima Nova"/>
                <a:ea typeface="Proxima Nova"/>
                <a:cs typeface="Proxima Nova"/>
                <a:sym typeface="Proxima Nova"/>
              </a:rPr>
              <a:t>. </a:t>
            </a:r>
            <a:endParaRPr b="0" i="0" sz="1200" u="none" cap="none" strike="noStrike">
              <a:solidFill>
                <a:srgbClr val="000000"/>
              </a:solidFill>
              <a:latin typeface="Proxima Nova"/>
              <a:ea typeface="Proxima Nova"/>
              <a:cs typeface="Proxima Nova"/>
              <a:sym typeface="Proxima Nova"/>
            </a:endParaRPr>
          </a:p>
        </p:txBody>
      </p:sp>
      <p:sp>
        <p:nvSpPr>
          <p:cNvPr id="864" name="Google Shape;864;p97"/>
          <p:cNvSpPr txBox="1"/>
          <p:nvPr/>
        </p:nvSpPr>
        <p:spPr>
          <a:xfrm>
            <a:off x="628650" y="273850"/>
            <a:ext cx="7949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i="0" lang="nl-BE" sz="2400" u="none" cap="none" strike="noStrike">
                <a:solidFill>
                  <a:srgbClr val="000000"/>
                </a:solidFill>
                <a:latin typeface="Arial"/>
                <a:ea typeface="Arial"/>
                <a:cs typeface="Arial"/>
                <a:sym typeface="Arial"/>
              </a:rPr>
              <a:t>OSLO-traject: definiëren van een datastandaard</a:t>
            </a:r>
            <a:endParaRPr b="1" i="0" sz="2400" u="none" cap="none" strike="noStrike">
              <a:solidFill>
                <a:srgbClr val="000000"/>
              </a:solidFill>
              <a:latin typeface="Arial"/>
              <a:ea typeface="Arial"/>
              <a:cs typeface="Arial"/>
              <a:sym typeface="Arial"/>
            </a:endParaRPr>
          </a:p>
        </p:txBody>
      </p:sp>
      <p:pic>
        <p:nvPicPr>
          <p:cNvPr id="865" name="Google Shape;865;p97"/>
          <p:cNvPicPr preferRelativeResize="0"/>
          <p:nvPr/>
        </p:nvPicPr>
        <p:blipFill rotWithShape="1">
          <a:blip r:embed="rId4">
            <a:alphaModFix/>
          </a:blip>
          <a:srcRect b="0" l="0" r="0" t="0"/>
          <a:stretch/>
        </p:blipFill>
        <p:spPr>
          <a:xfrm>
            <a:off x="860675" y="1021175"/>
            <a:ext cx="468000" cy="468000"/>
          </a:xfrm>
          <a:prstGeom prst="rect">
            <a:avLst/>
          </a:prstGeom>
          <a:noFill/>
          <a:ln>
            <a:noFill/>
          </a:ln>
        </p:spPr>
      </p:pic>
      <p:pic>
        <p:nvPicPr>
          <p:cNvPr id="866" name="Google Shape;866;p97"/>
          <p:cNvPicPr preferRelativeResize="0"/>
          <p:nvPr/>
        </p:nvPicPr>
        <p:blipFill rotWithShape="1">
          <a:blip r:embed="rId5">
            <a:alphaModFix/>
          </a:blip>
          <a:srcRect b="0" l="0" r="0" t="0"/>
          <a:stretch/>
        </p:blipFill>
        <p:spPr>
          <a:xfrm>
            <a:off x="628650" y="2056688"/>
            <a:ext cx="1903275" cy="1475772"/>
          </a:xfrm>
          <a:prstGeom prst="rect">
            <a:avLst/>
          </a:prstGeom>
          <a:solidFill>
            <a:srgbClr val="EEEEEE"/>
          </a:solidFill>
          <a:ln>
            <a:noFill/>
          </a:ln>
        </p:spPr>
      </p:pic>
      <p:pic>
        <p:nvPicPr>
          <p:cNvPr id="867" name="Google Shape;867;p97"/>
          <p:cNvPicPr preferRelativeResize="0"/>
          <p:nvPr/>
        </p:nvPicPr>
        <p:blipFill rotWithShape="1">
          <a:blip r:embed="rId6">
            <a:alphaModFix/>
          </a:blip>
          <a:srcRect b="0" l="0" r="0" t="0"/>
          <a:stretch/>
        </p:blipFill>
        <p:spPr>
          <a:xfrm>
            <a:off x="3918050" y="3819537"/>
            <a:ext cx="653950" cy="929400"/>
          </a:xfrm>
          <a:prstGeom prst="rect">
            <a:avLst/>
          </a:prstGeom>
          <a:noFill/>
          <a:ln>
            <a:noFill/>
          </a:ln>
        </p:spPr>
      </p:pic>
      <p:sp>
        <p:nvSpPr>
          <p:cNvPr id="868" name="Google Shape;868;p97"/>
          <p:cNvSpPr/>
          <p:nvPr/>
        </p:nvSpPr>
        <p:spPr>
          <a:xfrm>
            <a:off x="2730575" y="2564763"/>
            <a:ext cx="315000" cy="3279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9" name="Google Shape;869;p97"/>
          <p:cNvGrpSpPr/>
          <p:nvPr/>
        </p:nvGrpSpPr>
        <p:grpSpPr>
          <a:xfrm>
            <a:off x="3244240" y="2056712"/>
            <a:ext cx="1272513" cy="1251925"/>
            <a:chOff x="3579427" y="2898850"/>
            <a:chExt cx="1272513" cy="1251925"/>
          </a:xfrm>
        </p:grpSpPr>
        <p:pic>
          <p:nvPicPr>
            <p:cNvPr id="870" name="Google Shape;870;p97"/>
            <p:cNvPicPr preferRelativeResize="0"/>
            <p:nvPr/>
          </p:nvPicPr>
          <p:blipFill rotWithShape="1">
            <a:blip r:embed="rId7">
              <a:alphaModFix/>
            </a:blip>
            <a:srcRect b="0" l="0" r="0" t="0"/>
            <a:stretch/>
          </p:blipFill>
          <p:spPr>
            <a:xfrm>
              <a:off x="3579427" y="3590900"/>
              <a:ext cx="559875" cy="559875"/>
            </a:xfrm>
            <a:prstGeom prst="rect">
              <a:avLst/>
            </a:prstGeom>
            <a:noFill/>
            <a:ln>
              <a:noFill/>
            </a:ln>
          </p:spPr>
        </p:pic>
        <p:pic>
          <p:nvPicPr>
            <p:cNvPr id="871" name="Google Shape;871;p97"/>
            <p:cNvPicPr preferRelativeResize="0"/>
            <p:nvPr/>
          </p:nvPicPr>
          <p:blipFill rotWithShape="1">
            <a:blip r:embed="rId7">
              <a:alphaModFix/>
            </a:blip>
            <a:srcRect b="0" l="0" r="0" t="0"/>
            <a:stretch/>
          </p:blipFill>
          <p:spPr>
            <a:xfrm>
              <a:off x="4292065" y="3590900"/>
              <a:ext cx="559875" cy="559875"/>
            </a:xfrm>
            <a:prstGeom prst="rect">
              <a:avLst/>
            </a:prstGeom>
            <a:noFill/>
            <a:ln>
              <a:noFill/>
            </a:ln>
          </p:spPr>
        </p:pic>
        <p:pic>
          <p:nvPicPr>
            <p:cNvPr id="872" name="Google Shape;872;p97"/>
            <p:cNvPicPr preferRelativeResize="0"/>
            <p:nvPr/>
          </p:nvPicPr>
          <p:blipFill rotWithShape="1">
            <a:blip r:embed="rId7">
              <a:alphaModFix/>
            </a:blip>
            <a:srcRect b="0" l="0" r="0" t="0"/>
            <a:stretch/>
          </p:blipFill>
          <p:spPr>
            <a:xfrm>
              <a:off x="3579427" y="2898850"/>
              <a:ext cx="559875" cy="559875"/>
            </a:xfrm>
            <a:prstGeom prst="rect">
              <a:avLst/>
            </a:prstGeom>
            <a:noFill/>
            <a:ln>
              <a:noFill/>
            </a:ln>
          </p:spPr>
        </p:pic>
        <p:pic>
          <p:nvPicPr>
            <p:cNvPr id="873" name="Google Shape;873;p97"/>
            <p:cNvPicPr preferRelativeResize="0"/>
            <p:nvPr/>
          </p:nvPicPr>
          <p:blipFill rotWithShape="1">
            <a:blip r:embed="rId7">
              <a:alphaModFix/>
            </a:blip>
            <a:srcRect b="0" l="0" r="0" t="0"/>
            <a:stretch/>
          </p:blipFill>
          <p:spPr>
            <a:xfrm>
              <a:off x="4292065" y="2898850"/>
              <a:ext cx="559875" cy="559875"/>
            </a:xfrm>
            <a:prstGeom prst="rect">
              <a:avLst/>
            </a:prstGeom>
            <a:noFill/>
            <a:ln>
              <a:noFill/>
            </a:ln>
          </p:spPr>
        </p:pic>
      </p:grpSp>
      <p:pic>
        <p:nvPicPr>
          <p:cNvPr id="874" name="Google Shape;874;p97"/>
          <p:cNvPicPr preferRelativeResize="0"/>
          <p:nvPr/>
        </p:nvPicPr>
        <p:blipFill rotWithShape="1">
          <a:blip r:embed="rId8">
            <a:alphaModFix/>
          </a:blip>
          <a:srcRect b="4044" l="1326" r="1169" t="4044"/>
          <a:stretch/>
        </p:blipFill>
        <p:spPr>
          <a:xfrm>
            <a:off x="6822885" y="1962275"/>
            <a:ext cx="1674714" cy="1440775"/>
          </a:xfrm>
          <a:prstGeom prst="rect">
            <a:avLst/>
          </a:prstGeom>
          <a:noFill/>
          <a:ln>
            <a:noFill/>
          </a:ln>
        </p:spPr>
      </p:pic>
      <p:pic>
        <p:nvPicPr>
          <p:cNvPr id="875" name="Google Shape;875;p97"/>
          <p:cNvPicPr preferRelativeResize="0"/>
          <p:nvPr/>
        </p:nvPicPr>
        <p:blipFill rotWithShape="1">
          <a:blip r:embed="rId9">
            <a:alphaModFix/>
          </a:blip>
          <a:srcRect b="0" l="0" r="0" t="0"/>
          <a:stretch/>
        </p:blipFill>
        <p:spPr>
          <a:xfrm>
            <a:off x="6708602" y="3624849"/>
            <a:ext cx="1903274" cy="1197377"/>
          </a:xfrm>
          <a:prstGeom prst="rect">
            <a:avLst/>
          </a:prstGeom>
          <a:noFill/>
          <a:ln>
            <a:noFill/>
          </a:ln>
        </p:spPr>
      </p:pic>
      <p:sp>
        <p:nvSpPr>
          <p:cNvPr id="876" name="Google Shape;876;p97"/>
          <p:cNvSpPr txBox="1"/>
          <p:nvPr/>
        </p:nvSpPr>
        <p:spPr>
          <a:xfrm>
            <a:off x="1663500" y="1572038"/>
            <a:ext cx="1984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Co-creatie</a:t>
            </a:r>
            <a:endParaRPr b="0" i="0" sz="1400" u="none" cap="none" strike="noStrike">
              <a:solidFill>
                <a:srgbClr val="000000"/>
              </a:solidFill>
              <a:latin typeface="Proxima Nova"/>
              <a:ea typeface="Proxima Nova"/>
              <a:cs typeface="Proxima Nova"/>
              <a:sym typeface="Proxima Nova"/>
            </a:endParaRPr>
          </a:p>
        </p:txBody>
      </p:sp>
      <p:sp>
        <p:nvSpPr>
          <p:cNvPr id="877" name="Google Shape;877;p97"/>
          <p:cNvSpPr txBox="1"/>
          <p:nvPr/>
        </p:nvSpPr>
        <p:spPr>
          <a:xfrm>
            <a:off x="5243800" y="1894988"/>
            <a:ext cx="145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Datastandaard</a:t>
            </a:r>
            <a:endParaRPr b="0" i="0" sz="1400" u="none" cap="none" strike="noStrike">
              <a:solidFill>
                <a:srgbClr val="000000"/>
              </a:solidFill>
              <a:latin typeface="Proxima Nova"/>
              <a:ea typeface="Proxima Nova"/>
              <a:cs typeface="Proxima Nova"/>
              <a:sym typeface="Proxima Nova"/>
            </a:endParaRPr>
          </a:p>
        </p:txBody>
      </p:sp>
      <p:sp>
        <p:nvSpPr>
          <p:cNvPr id="878" name="Google Shape;878;p97"/>
          <p:cNvSpPr txBox="1"/>
          <p:nvPr/>
        </p:nvSpPr>
        <p:spPr>
          <a:xfrm>
            <a:off x="5194300" y="3624850"/>
            <a:ext cx="155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Online publicatie</a:t>
            </a:r>
            <a:endParaRPr b="0" i="0" sz="1400" u="none" cap="none" strike="noStrike">
              <a:solidFill>
                <a:srgbClr val="000000"/>
              </a:solidFill>
              <a:latin typeface="Proxima Nova"/>
              <a:ea typeface="Proxima Nova"/>
              <a:cs typeface="Proxima Nova"/>
              <a:sym typeface="Proxima Nova"/>
            </a:endParaRPr>
          </a:p>
        </p:txBody>
      </p:sp>
      <p:pic>
        <p:nvPicPr>
          <p:cNvPr id="879" name="Google Shape;879;p97"/>
          <p:cNvPicPr preferRelativeResize="0"/>
          <p:nvPr/>
        </p:nvPicPr>
        <p:blipFill rotWithShape="1">
          <a:blip r:embed="rId10">
            <a:alphaModFix/>
          </a:blip>
          <a:srcRect b="0" l="0" r="0" t="0"/>
          <a:stretch/>
        </p:blipFill>
        <p:spPr>
          <a:xfrm>
            <a:off x="600222" y="3833113"/>
            <a:ext cx="3047466" cy="902225"/>
          </a:xfrm>
          <a:prstGeom prst="rect">
            <a:avLst/>
          </a:prstGeom>
          <a:noFill/>
          <a:ln>
            <a:noFill/>
          </a:ln>
        </p:spPr>
      </p:pic>
      <p:grpSp>
        <p:nvGrpSpPr>
          <p:cNvPr id="880" name="Google Shape;880;p97"/>
          <p:cNvGrpSpPr/>
          <p:nvPr/>
        </p:nvGrpSpPr>
        <p:grpSpPr>
          <a:xfrm>
            <a:off x="5518238" y="2326713"/>
            <a:ext cx="902225" cy="902225"/>
            <a:chOff x="5518238" y="2326713"/>
            <a:chExt cx="902225" cy="902225"/>
          </a:xfrm>
        </p:grpSpPr>
        <p:pic>
          <p:nvPicPr>
            <p:cNvPr id="881" name="Google Shape;881;p97"/>
            <p:cNvPicPr preferRelativeResize="0"/>
            <p:nvPr/>
          </p:nvPicPr>
          <p:blipFill rotWithShape="1">
            <a:blip r:embed="rId11">
              <a:alphaModFix/>
            </a:blip>
            <a:srcRect b="0" l="0" r="0" t="0"/>
            <a:stretch/>
          </p:blipFill>
          <p:spPr>
            <a:xfrm>
              <a:off x="5518238" y="2326713"/>
              <a:ext cx="902225" cy="902225"/>
            </a:xfrm>
            <a:prstGeom prst="rect">
              <a:avLst/>
            </a:prstGeom>
            <a:noFill/>
            <a:ln>
              <a:noFill/>
            </a:ln>
          </p:spPr>
        </p:pic>
        <p:pic>
          <p:nvPicPr>
            <p:cNvPr id="882" name="Google Shape;882;p97"/>
            <p:cNvPicPr preferRelativeResize="0"/>
            <p:nvPr/>
          </p:nvPicPr>
          <p:blipFill rotWithShape="1">
            <a:blip r:embed="rId12">
              <a:alphaModFix/>
            </a:blip>
            <a:srcRect b="0" l="0" r="0" t="0"/>
            <a:stretch/>
          </p:blipFill>
          <p:spPr>
            <a:xfrm>
              <a:off x="6041925" y="2514050"/>
              <a:ext cx="235875" cy="235875"/>
            </a:xfrm>
            <a:prstGeom prst="rect">
              <a:avLst/>
            </a:prstGeom>
            <a:noFill/>
            <a:ln>
              <a:noFill/>
            </a:ln>
          </p:spPr>
        </p:pic>
        <p:pic>
          <p:nvPicPr>
            <p:cNvPr id="883" name="Google Shape;883;p97"/>
            <p:cNvPicPr preferRelativeResize="0"/>
            <p:nvPr/>
          </p:nvPicPr>
          <p:blipFill rotWithShape="1">
            <a:blip r:embed="rId12">
              <a:alphaModFix/>
            </a:blip>
            <a:srcRect b="0" l="0" r="0" t="0"/>
            <a:stretch/>
          </p:blipFill>
          <p:spPr>
            <a:xfrm>
              <a:off x="5609975" y="2399850"/>
              <a:ext cx="235875" cy="235875"/>
            </a:xfrm>
            <a:prstGeom prst="rect">
              <a:avLst/>
            </a:prstGeom>
            <a:noFill/>
            <a:ln>
              <a:noFill/>
            </a:ln>
          </p:spPr>
        </p:pic>
      </p:grpSp>
      <p:pic>
        <p:nvPicPr>
          <p:cNvPr id="884" name="Google Shape;884;p97"/>
          <p:cNvPicPr preferRelativeResize="0"/>
          <p:nvPr/>
        </p:nvPicPr>
        <p:blipFill rotWithShape="1">
          <a:blip r:embed="rId13">
            <a:alphaModFix/>
          </a:blip>
          <a:srcRect b="0" l="0" r="0" t="0"/>
          <a:stretch/>
        </p:blipFill>
        <p:spPr>
          <a:xfrm>
            <a:off x="5600192" y="3997050"/>
            <a:ext cx="738300" cy="738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8" name="Shape 888"/>
        <p:cNvGrpSpPr/>
        <p:nvPr/>
      </p:nvGrpSpPr>
      <p:grpSpPr>
        <a:xfrm>
          <a:off x="0" y="0"/>
          <a:ext cx="0" cy="0"/>
          <a:chOff x="0" y="0"/>
          <a:chExt cx="0" cy="0"/>
        </a:xfrm>
      </p:grpSpPr>
      <p:pic>
        <p:nvPicPr>
          <p:cNvPr id="889" name="Google Shape;889;p98"/>
          <p:cNvPicPr preferRelativeResize="0"/>
          <p:nvPr/>
        </p:nvPicPr>
        <p:blipFill rotWithShape="1">
          <a:blip r:embed="rId3">
            <a:alphaModFix amt="20000"/>
          </a:blip>
          <a:srcRect b="0" l="0" r="50103" t="0"/>
          <a:stretch/>
        </p:blipFill>
        <p:spPr>
          <a:xfrm>
            <a:off x="4581950" y="0"/>
            <a:ext cx="4562047" cy="5143499"/>
          </a:xfrm>
          <a:prstGeom prst="rect">
            <a:avLst/>
          </a:prstGeom>
          <a:noFill/>
          <a:ln>
            <a:noFill/>
          </a:ln>
        </p:spPr>
      </p:pic>
      <p:sp>
        <p:nvSpPr>
          <p:cNvPr id="890" name="Google Shape;890;p9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i="0" lang="nl-BE" sz="2400" u="none" cap="none" strike="noStrike">
                <a:solidFill>
                  <a:srgbClr val="000000"/>
                </a:solidFill>
                <a:latin typeface="Arial"/>
                <a:ea typeface="Arial"/>
                <a:cs typeface="Arial"/>
                <a:sym typeface="Arial"/>
              </a:rPr>
              <a:t>Planning OSLO-traject</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nl-BE" sz="2400" u="none" cap="none" strike="noStrike">
                <a:solidFill>
                  <a:srgbClr val="000000"/>
                </a:solidFill>
                <a:latin typeface="Arial"/>
                <a:ea typeface="Arial"/>
                <a:cs typeface="Arial"/>
                <a:sym typeface="Arial"/>
              </a:rPr>
              <a:t>Feitelijke verenigingen</a:t>
            </a:r>
            <a:endParaRPr b="1" i="0" sz="2400" u="none" cap="none" strike="noStrike">
              <a:solidFill>
                <a:srgbClr val="000000"/>
              </a:solidFill>
              <a:latin typeface="Arial"/>
              <a:ea typeface="Arial"/>
              <a:cs typeface="Arial"/>
              <a:sym typeface="Arial"/>
            </a:endParaRPr>
          </a:p>
        </p:txBody>
      </p:sp>
      <p:sp>
        <p:nvSpPr>
          <p:cNvPr id="891" name="Google Shape;891;p98"/>
          <p:cNvSpPr txBox="1"/>
          <p:nvPr/>
        </p:nvSpPr>
        <p:spPr>
          <a:xfrm>
            <a:off x="805075" y="1419800"/>
            <a:ext cx="37668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Char char="●"/>
            </a:pPr>
            <a:r>
              <a:rPr b="0" i="0" lang="nl-BE" sz="1200" u="none" cap="none" strike="noStrike">
                <a:solidFill>
                  <a:srgbClr val="000000"/>
                </a:solidFill>
                <a:latin typeface="Proxima Nova"/>
                <a:ea typeface="Proxima Nova"/>
                <a:cs typeface="Proxima Nova"/>
                <a:sym typeface="Proxima Nova"/>
              </a:rPr>
              <a:t>Business workshop midden april 2021</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Char char="●"/>
            </a:pPr>
            <a:r>
              <a:rPr b="0" i="0" lang="nl-BE" sz="1200" u="none" cap="none" strike="noStrike">
                <a:solidFill>
                  <a:srgbClr val="000000"/>
                </a:solidFill>
                <a:latin typeface="Proxima Nova"/>
                <a:ea typeface="Proxima Nova"/>
                <a:cs typeface="Proxima Nova"/>
                <a:sym typeface="Proxima Nova"/>
              </a:rPr>
              <a:t>Governance &amp; samenwerkingsmodel zal grotendeels parallel verlopen met het OSLO traject</a:t>
            </a:r>
            <a:br>
              <a:rPr b="0" i="0" lang="nl-BE" sz="1200" u="none" cap="none" strike="noStrike">
                <a:solidFill>
                  <a:srgbClr val="000000"/>
                </a:solidFill>
                <a:latin typeface="Proxima Nova"/>
                <a:ea typeface="Proxima Nova"/>
                <a:cs typeface="Proxima Nova"/>
                <a:sym typeface="Proxima Nova"/>
              </a:rPr>
            </a:b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Char char="●"/>
            </a:pPr>
            <a:r>
              <a:rPr b="0" i="0" lang="nl-BE" sz="1200" u="none" cap="none" strike="noStrike">
                <a:solidFill>
                  <a:srgbClr val="000000"/>
                </a:solidFill>
                <a:latin typeface="Proxima Nova"/>
                <a:ea typeface="Proxima Nova"/>
                <a:cs typeface="Proxima Nova"/>
                <a:sym typeface="Proxima Nova"/>
              </a:rPr>
              <a:t>Richtdatum finalisatie van de datastandaard eind 2021</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892" name="Google Shape;892;p98"/>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893" name="Google Shape;893;p98"/>
          <p:cNvGraphicFramePr/>
          <p:nvPr/>
        </p:nvGraphicFramePr>
        <p:xfrm>
          <a:off x="5187625" y="1013063"/>
          <a:ext cx="3000000" cy="3000000"/>
        </p:xfrm>
        <a:graphic>
          <a:graphicData uri="http://schemas.openxmlformats.org/drawingml/2006/table">
            <a:tbl>
              <a:tblPr bandRow="1" firstRow="1">
                <a:noFill/>
                <a:tableStyleId>{BDCA9B36-DE9E-471E-96B8-EC75769A4982}</a:tableStyleId>
              </a:tblPr>
              <a:tblGrid>
                <a:gridCol w="1117250"/>
                <a:gridCol w="2233450"/>
              </a:tblGrid>
              <a:tr h="133300">
                <a:tc>
                  <a:txBody>
                    <a:bodyPr/>
                    <a:lstStyle/>
                    <a:p>
                      <a:pPr indent="0" lvl="0" marL="0" marR="0" rtl="0" algn="ctr">
                        <a:lnSpc>
                          <a:spcPct val="125000"/>
                        </a:lnSpc>
                        <a:spcBef>
                          <a:spcPts val="0"/>
                        </a:spcBef>
                        <a:spcAft>
                          <a:spcPts val="0"/>
                        </a:spcAft>
                        <a:buClr>
                          <a:srgbClr val="000000"/>
                        </a:buClr>
                        <a:buSzPts val="1400"/>
                        <a:buFont typeface="Arial"/>
                        <a:buNone/>
                      </a:pPr>
                      <a:r>
                        <a:rPr lang="nl-BE" sz="1400" u="none" cap="none" strike="noStrike">
                          <a:solidFill>
                            <a:srgbClr val="FFFFFF"/>
                          </a:solidFill>
                          <a:latin typeface="Calibri"/>
                          <a:ea typeface="Calibri"/>
                          <a:cs typeface="Calibri"/>
                          <a:sym typeface="Calibri"/>
                        </a:rPr>
                        <a:t>Datum</a:t>
                      </a:r>
                      <a:endParaRPr sz="1400" u="none" cap="none" strike="noStrike">
                        <a:solidFill>
                          <a:srgbClr val="FFFFFF"/>
                        </a:solidFill>
                        <a:latin typeface="Calibri"/>
                        <a:ea typeface="Calibri"/>
                        <a:cs typeface="Calibri"/>
                        <a:sym typeface="Calibri"/>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nl-BE" sz="1400" u="none" cap="none" strike="noStrike">
                          <a:solidFill>
                            <a:srgbClr val="FFFFFF"/>
                          </a:solidFill>
                          <a:latin typeface="Calibri"/>
                          <a:ea typeface="Calibri"/>
                          <a:cs typeface="Calibri"/>
                          <a:sym typeface="Calibri"/>
                        </a:rPr>
                        <a:t>Mijlpaal / activiteit</a:t>
                      </a:r>
                      <a:endParaRPr sz="1400" u="none" cap="none" strike="noStrike">
                        <a:solidFill>
                          <a:srgbClr val="FFFFFF"/>
                        </a:solidFill>
                        <a:latin typeface="Calibri"/>
                        <a:ea typeface="Calibri"/>
                        <a:cs typeface="Calibri"/>
                        <a:sym typeface="Calibri"/>
                      </a:endParaRPr>
                    </a:p>
                  </a:txBody>
                  <a:tcPr marT="0" marB="0" marR="44450" marL="44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66575">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30/03/2021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Intentieverklaring opstellen en uitnodigen van geïnteresseerden voor de eerste business werkgroep</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4300">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20/04/2021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Business werkgroep met stakeholders om de informatienoden te valideren en de scope van het semantisch gegevensmodel te verfijnen.</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9150">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29/04/2021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Validatie werkgroep charter - werkgroep datastandaarden</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100">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04/05/2021 </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Thematische werkgroep 1 (drie weken na BW)</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100">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25/05/2021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Thematische werkgroep 2 (drie weken na TW1)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100">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15/06/2021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Thematische werkgroep 3 (drie weken na TW2)</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100">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06/07/2021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Thematische werkgroep 4 (drie weken na TW3)</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200">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20/07/2021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Opstart publieke reviewperiode - Erkenning ‘Standaard’ - werkgroep datastandaarden</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8100">
                <a:tc>
                  <a:txBody>
                    <a:bodyPr/>
                    <a:lstStyle/>
                    <a:p>
                      <a:pPr indent="0" lvl="0" marL="0" marR="0" rtl="0" algn="ctr">
                        <a:lnSpc>
                          <a:spcPct val="125000"/>
                        </a:lnSpc>
                        <a:spcBef>
                          <a:spcPts val="0"/>
                        </a:spcBef>
                        <a:spcAft>
                          <a:spcPts val="0"/>
                        </a:spcAft>
                        <a:buClr>
                          <a:srgbClr val="000000"/>
                        </a:buClr>
                        <a:buSzPts val="700"/>
                        <a:buFont typeface="Arial"/>
                        <a:buNone/>
                      </a:pPr>
                      <a:r>
                        <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Publieke reviewperiode</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200">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30/11/2021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Einde publieke reviewperiode - Erkenning ‘Standaard’ - werkgroep datastandaarden</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200">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uiterst tegen 31/12/2021</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25000"/>
                        </a:lnSpc>
                        <a:spcBef>
                          <a:spcPts val="0"/>
                        </a:spcBef>
                        <a:spcAft>
                          <a:spcPts val="0"/>
                        </a:spcAft>
                        <a:buClr>
                          <a:srgbClr val="000000"/>
                        </a:buClr>
                        <a:buSzPts val="700"/>
                        <a:buFont typeface="Arial"/>
                        <a:buNone/>
                      </a:pPr>
                      <a:r>
                        <a:rPr lang="nl-BE" sz="700" u="none" cap="none" strike="noStrike">
                          <a:latin typeface="Calibri"/>
                          <a:ea typeface="Calibri"/>
                          <a:cs typeface="Calibri"/>
                          <a:sym typeface="Calibri"/>
                        </a:rPr>
                        <a:t>Mededeling standaard aan stuurorgaan Vlaams Informatie- en ICT-beleid</a:t>
                      </a:r>
                      <a:endParaRPr sz="700" u="none" cap="none" strike="noStrike">
                        <a:latin typeface="Calibri"/>
                        <a:ea typeface="Calibri"/>
                        <a:cs typeface="Calibri"/>
                        <a:sym typeface="Calibri"/>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nl-BE">
                <a:solidFill>
                  <a:srgbClr val="4C4C4C"/>
                </a:solidFill>
              </a:rPr>
              <a:t>Background </a:t>
            </a:r>
            <a:r>
              <a:rPr b="1" lang="nl-BE">
                <a:solidFill>
                  <a:srgbClr val="4C4C4C"/>
                </a:solidFill>
              </a:rPr>
              <a:t>&amp; Context</a:t>
            </a:r>
            <a:endParaRPr/>
          </a:p>
          <a:p>
            <a:pPr indent="0" lvl="0" marL="0" rtl="0" algn="r">
              <a:lnSpc>
                <a:spcPct val="102702"/>
              </a:lnSpc>
              <a:spcBef>
                <a:spcPts val="0"/>
              </a:spcBef>
              <a:spcAft>
                <a:spcPts val="0"/>
              </a:spcAft>
              <a:buSzPts val="3700"/>
              <a:buNone/>
            </a:pPr>
            <a:r>
              <a:t/>
            </a:r>
            <a:endParaRPr/>
          </a:p>
        </p:txBody>
      </p:sp>
      <p:sp>
        <p:nvSpPr>
          <p:cNvPr id="272" name="Google Shape;272;p43"/>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3" name="Google Shape;273;p43"/>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p:nvPr/>
        </p:nvSpPr>
        <p:spPr>
          <a:xfrm>
            <a:off x="565138" y="435186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4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What is TRAPEZE</a:t>
            </a:r>
            <a:r>
              <a:rPr b="1" i="0" lang="nl-BE"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80" name="Google Shape;280;p44"/>
          <p:cNvSpPr txBox="1"/>
          <p:nvPr/>
        </p:nvSpPr>
        <p:spPr>
          <a:xfrm>
            <a:off x="745175" y="1004625"/>
            <a:ext cx="7770300" cy="270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nl-BE" sz="1350">
                <a:solidFill>
                  <a:srgbClr val="333333"/>
                </a:solidFill>
                <a:highlight>
                  <a:srgbClr val="FFFFFF"/>
                </a:highlight>
              </a:rPr>
              <a:t>TRAPEZE is a project, financed by the European Commission, that delivers a platform as a solution for organisations and citizens with some concrete objectives on security and privacy. </a:t>
            </a:r>
            <a:endParaRPr b="1" sz="1300"/>
          </a:p>
          <a:p>
            <a:pPr indent="0" lvl="0" marL="0" marR="0" rtl="0" algn="l">
              <a:lnSpc>
                <a:spcPct val="115000"/>
              </a:lnSpc>
              <a:spcBef>
                <a:spcPts val="0"/>
              </a:spcBef>
              <a:spcAft>
                <a:spcPts val="0"/>
              </a:spcAft>
              <a:buNone/>
            </a:pPr>
            <a:r>
              <a:t/>
            </a:r>
            <a:endParaRPr b="1" sz="1300"/>
          </a:p>
          <a:p>
            <a:pPr indent="0" lvl="0" marL="0" marR="0" rtl="0" algn="l">
              <a:lnSpc>
                <a:spcPct val="115000"/>
              </a:lnSpc>
              <a:spcBef>
                <a:spcPts val="0"/>
              </a:spcBef>
              <a:spcAft>
                <a:spcPts val="0"/>
              </a:spcAft>
              <a:buNone/>
            </a:pPr>
            <a:r>
              <a:rPr b="1" lang="nl-BE" sz="1300"/>
              <a:t>It aims to:</a:t>
            </a:r>
            <a:endParaRPr b="1" sz="1300"/>
          </a:p>
          <a:p>
            <a:pPr indent="-311150" lvl="0" marL="457200" marR="0" rtl="0" algn="l">
              <a:lnSpc>
                <a:spcPct val="115000"/>
              </a:lnSpc>
              <a:spcBef>
                <a:spcPts val="0"/>
              </a:spcBef>
              <a:spcAft>
                <a:spcPts val="0"/>
              </a:spcAft>
              <a:buClr>
                <a:srgbClr val="000000"/>
              </a:buClr>
              <a:buSzPts val="1300"/>
              <a:buFont typeface="Arial"/>
              <a:buChar char="●"/>
            </a:pPr>
            <a:r>
              <a:rPr lang="nl-BE" sz="1300"/>
              <a:t>Bring stakeholders together under a common framework;</a:t>
            </a:r>
            <a:endParaRPr sz="1300"/>
          </a:p>
          <a:p>
            <a:pPr indent="-311150" lvl="0" marL="457200" marR="0" rtl="0" algn="l">
              <a:lnSpc>
                <a:spcPct val="115000"/>
              </a:lnSpc>
              <a:spcBef>
                <a:spcPts val="0"/>
              </a:spcBef>
              <a:spcAft>
                <a:spcPts val="0"/>
              </a:spcAft>
              <a:buSzPts val="1300"/>
              <a:buChar char="●"/>
            </a:pPr>
            <a:r>
              <a:rPr lang="nl-BE" sz="1300"/>
              <a:t>Provide citizens with the necessary tools and know-how to manage their security and privacy;</a:t>
            </a:r>
            <a:endParaRPr sz="1300"/>
          </a:p>
          <a:p>
            <a:pPr indent="-311150" lvl="0" marL="457200" marR="0" rtl="0" algn="l">
              <a:lnSpc>
                <a:spcPct val="115000"/>
              </a:lnSpc>
              <a:spcBef>
                <a:spcPts val="0"/>
              </a:spcBef>
              <a:spcAft>
                <a:spcPts val="0"/>
              </a:spcAft>
              <a:buSzPts val="1300"/>
              <a:buChar char="●"/>
            </a:pPr>
            <a:r>
              <a:rPr lang="nl-BE" sz="1300"/>
              <a:t>Supporte consent mechanisms and verifying that data is used appropriately;</a:t>
            </a:r>
            <a:endParaRPr sz="1300"/>
          </a:p>
          <a:p>
            <a:pPr indent="-311150" lvl="0" marL="457200" marR="0" rtl="0" algn="l">
              <a:lnSpc>
                <a:spcPct val="115000"/>
              </a:lnSpc>
              <a:spcBef>
                <a:spcPts val="0"/>
              </a:spcBef>
              <a:spcAft>
                <a:spcPts val="0"/>
              </a:spcAft>
              <a:buSzPts val="1300"/>
              <a:buChar char="●"/>
            </a:pPr>
            <a:r>
              <a:rPr lang="nl-BE" sz="1300"/>
              <a:t>Restore citizens' trust in the digital economy by implementing 'log integrity' and 'non-repudiation';</a:t>
            </a:r>
            <a:endParaRPr sz="1300"/>
          </a:p>
          <a:p>
            <a:pPr indent="-311150" lvl="0" marL="457200" marR="0" rtl="0" algn="l">
              <a:lnSpc>
                <a:spcPct val="115000"/>
              </a:lnSpc>
              <a:spcBef>
                <a:spcPts val="0"/>
              </a:spcBef>
              <a:spcAft>
                <a:spcPts val="0"/>
              </a:spcAft>
              <a:buSzPts val="1300"/>
              <a:buChar char="●"/>
            </a:pPr>
            <a:r>
              <a:rPr lang="nl-BE" sz="1300"/>
              <a:t>Build up 'data lineage' and 'transparency by design' and</a:t>
            </a:r>
            <a:endParaRPr sz="1300"/>
          </a:p>
          <a:p>
            <a:pPr indent="-311150" lvl="0" marL="457200" marR="0" rtl="0" algn="l">
              <a:lnSpc>
                <a:spcPct val="115000"/>
              </a:lnSpc>
              <a:spcBef>
                <a:spcPts val="0"/>
              </a:spcBef>
              <a:spcAft>
                <a:spcPts val="0"/>
              </a:spcAft>
              <a:buSzPts val="1300"/>
              <a:buChar char="●"/>
            </a:pPr>
            <a:r>
              <a:rPr lang="nl-BE" sz="1300"/>
              <a:t>Illustrate its usefulness by applicing it in 3 domains, namely government, telecom and financial sector.</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p:nvPr/>
        </p:nvSpPr>
        <p:spPr>
          <a:xfrm>
            <a:off x="565138" y="435186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p4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200"/>
              <a:t>What is expected</a:t>
            </a:r>
            <a:r>
              <a:rPr b="1" i="0" lang="nl-BE"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87" name="Google Shape;287;p45"/>
          <p:cNvSpPr txBox="1"/>
          <p:nvPr/>
        </p:nvSpPr>
        <p:spPr>
          <a:xfrm>
            <a:off x="745175" y="1385625"/>
            <a:ext cx="7483800" cy="2004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rgbClr val="000000"/>
              </a:buClr>
              <a:buSzPts val="1300"/>
              <a:buFont typeface="Arial"/>
              <a:buChar char="●"/>
            </a:pPr>
            <a:r>
              <a:rPr lang="nl-BE" sz="1300"/>
              <a:t>The objective of this project is to manage </a:t>
            </a:r>
            <a:r>
              <a:rPr b="1" lang="nl-BE" sz="1300"/>
              <a:t>the consent of an agent’s data exchange in a uniform, standardised and machine-interpretable manner.</a:t>
            </a:r>
            <a:br>
              <a:rPr b="1" i="0" lang="nl-BE" sz="1300" u="none" cap="none" strike="noStrike">
                <a:solidFill>
                  <a:srgbClr val="000000"/>
                </a:solidFill>
              </a:rPr>
            </a:br>
            <a:endParaRPr b="1" i="0" sz="900" u="none" cap="none" strike="noStrike">
              <a:solidFill>
                <a:srgbClr val="1C1A15"/>
              </a:solidFill>
            </a:endParaRPr>
          </a:p>
          <a:p>
            <a:pPr indent="-311150" lvl="0" marL="457200" marR="0" rtl="0" algn="l">
              <a:lnSpc>
                <a:spcPct val="100000"/>
              </a:lnSpc>
              <a:spcBef>
                <a:spcPts val="0"/>
              </a:spcBef>
              <a:spcAft>
                <a:spcPts val="0"/>
              </a:spcAft>
              <a:buSzPts val="1300"/>
              <a:buChar char="●"/>
            </a:pPr>
            <a:r>
              <a:rPr lang="nl-BE" sz="1300"/>
              <a:t>2-part objective, namely:</a:t>
            </a:r>
            <a:endParaRPr sz="1300"/>
          </a:p>
          <a:p>
            <a:pPr indent="-311150" lvl="1" marL="914400" marR="0" rtl="0" algn="l">
              <a:lnSpc>
                <a:spcPct val="100000"/>
              </a:lnSpc>
              <a:spcBef>
                <a:spcPts val="0"/>
              </a:spcBef>
              <a:spcAft>
                <a:spcPts val="0"/>
              </a:spcAft>
              <a:buSzPts val="1300"/>
              <a:buChar char="○"/>
            </a:pPr>
            <a:r>
              <a:rPr lang="nl-BE" sz="1300"/>
              <a:t>OSLO trajectory (vocabulary for describing ‘consent’ in a broad sense)</a:t>
            </a:r>
            <a:endParaRPr sz="1300"/>
          </a:p>
          <a:p>
            <a:pPr indent="-311150" lvl="1" marL="914400" marR="0" rtl="0" algn="l">
              <a:lnSpc>
                <a:spcPct val="100000"/>
              </a:lnSpc>
              <a:spcBef>
                <a:spcPts val="0"/>
              </a:spcBef>
              <a:spcAft>
                <a:spcPts val="0"/>
              </a:spcAft>
              <a:buSzPts val="1300"/>
              <a:buChar char="○"/>
            </a:pPr>
            <a:r>
              <a:rPr lang="nl-BE" sz="1300"/>
              <a:t>Application profile for a wide range of use cases, i.e.:</a:t>
            </a:r>
            <a:endParaRPr sz="1300"/>
          </a:p>
          <a:p>
            <a:pPr indent="-311150" lvl="2" marL="1371600" marR="0" rtl="0" algn="l">
              <a:lnSpc>
                <a:spcPct val="100000"/>
              </a:lnSpc>
              <a:spcBef>
                <a:spcPts val="0"/>
              </a:spcBef>
              <a:spcAft>
                <a:spcPts val="0"/>
              </a:spcAft>
              <a:buSzPts val="1300"/>
              <a:buChar char="■"/>
            </a:pPr>
            <a:r>
              <a:rPr lang="nl-BE" sz="1300"/>
              <a:t>As a citizen</a:t>
            </a:r>
            <a:endParaRPr sz="1300"/>
          </a:p>
          <a:p>
            <a:pPr indent="-311150" lvl="2" marL="1371600" marR="0" rtl="0" algn="l">
              <a:lnSpc>
                <a:spcPct val="100000"/>
              </a:lnSpc>
              <a:spcBef>
                <a:spcPts val="0"/>
              </a:spcBef>
              <a:spcAft>
                <a:spcPts val="0"/>
              </a:spcAft>
              <a:buSzPts val="1300"/>
              <a:buChar char="■"/>
            </a:pPr>
            <a:r>
              <a:rPr lang="nl-BE" sz="1300"/>
              <a:t>As a business party using a permission</a:t>
            </a:r>
            <a:endParaRPr sz="1300"/>
          </a:p>
          <a:p>
            <a:pPr indent="-311150" lvl="2" marL="1371600" marR="0" rtl="0" algn="l">
              <a:lnSpc>
                <a:spcPct val="100000"/>
              </a:lnSpc>
              <a:spcBef>
                <a:spcPts val="0"/>
              </a:spcBef>
              <a:spcAft>
                <a:spcPts val="0"/>
              </a:spcAft>
              <a:buSzPts val="1300"/>
              <a:buChar char="■"/>
            </a:pPr>
            <a:r>
              <a:rPr lang="nl-BE" sz="1300"/>
              <a:t>Use cases relating to delegation of consent</a:t>
            </a:r>
            <a:endParaRPr sz="1300"/>
          </a:p>
        </p:txBody>
      </p:sp>
      <p:sp>
        <p:nvSpPr>
          <p:cNvPr id="288" name="Google Shape;288;p45"/>
          <p:cNvSpPr/>
          <p:nvPr/>
        </p:nvSpPr>
        <p:spPr>
          <a:xfrm>
            <a:off x="626950" y="963825"/>
            <a:ext cx="7739100" cy="421800"/>
          </a:xfrm>
          <a:prstGeom prst="rect">
            <a:avLst/>
          </a:prstGeom>
          <a:solidFill>
            <a:schemeClr val="accent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a:t>Common d</a:t>
            </a:r>
            <a:r>
              <a:rPr b="1" lang="nl-BE"/>
              <a:t>ata standard for “consent”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